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320" r:id="rId2"/>
    <p:sldId id="316" r:id="rId3"/>
    <p:sldId id="256" r:id="rId4"/>
    <p:sldId id="318" r:id="rId5"/>
    <p:sldId id="323" r:id="rId6"/>
    <p:sldId id="322" r:id="rId7"/>
    <p:sldId id="312" r:id="rId8"/>
    <p:sldId id="313" r:id="rId9"/>
    <p:sldId id="314" r:id="rId10"/>
    <p:sldId id="317" r:id="rId11"/>
    <p:sldId id="257" r:id="rId12"/>
    <p:sldId id="294" r:id="rId13"/>
    <p:sldId id="302" r:id="rId14"/>
    <p:sldId id="258" r:id="rId15"/>
    <p:sldId id="301" r:id="rId16"/>
    <p:sldId id="259" r:id="rId17"/>
    <p:sldId id="296" r:id="rId18"/>
    <p:sldId id="260" r:id="rId19"/>
    <p:sldId id="290" r:id="rId20"/>
    <p:sldId id="304" r:id="rId21"/>
    <p:sldId id="315" r:id="rId22"/>
    <p:sldId id="289" r:id="rId23"/>
    <p:sldId id="305" r:id="rId24"/>
    <p:sldId id="306" r:id="rId25"/>
    <p:sldId id="308" r:id="rId26"/>
    <p:sldId id="321" r:id="rId27"/>
    <p:sldId id="311" r:id="rId28"/>
    <p:sldId id="319" r:id="rId29"/>
    <p:sldId id="286" r:id="rId30"/>
    <p:sldId id="262" r:id="rId31"/>
    <p:sldId id="263" r:id="rId32"/>
    <p:sldId id="295" r:id="rId33"/>
    <p:sldId id="291" r:id="rId34"/>
    <p:sldId id="279" r:id="rId35"/>
    <p:sldId id="264" r:id="rId36"/>
    <p:sldId id="309" r:id="rId37"/>
    <p:sldId id="268" r:id="rId38"/>
    <p:sldId id="287" r:id="rId39"/>
    <p:sldId id="269" r:id="rId40"/>
    <p:sldId id="283"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21"/>
    <p:restoredTop sz="94721"/>
  </p:normalViewPr>
  <p:slideViewPr>
    <p:cSldViewPr>
      <p:cViewPr varScale="1">
        <p:scale>
          <a:sx n="108" d="100"/>
          <a:sy n="108" d="100"/>
        </p:scale>
        <p:origin x="1528"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F478CA-75CC-4470-A952-929F4AFE0E83}" type="datetimeFigureOut">
              <a:rPr lang="en-CA" smtClean="0"/>
              <a:pPr/>
              <a:t>2018-02-15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C5745C-7147-4A99-AD4A-35774B2164BE}" type="slidenum">
              <a:rPr lang="en-CA" smtClean="0"/>
              <a:pPr/>
              <a:t>‹#›</a:t>
            </a:fld>
            <a:endParaRPr lang="en-CA"/>
          </a:p>
        </p:txBody>
      </p:sp>
    </p:spTree>
    <p:extLst>
      <p:ext uri="{BB962C8B-B14F-4D97-AF65-F5344CB8AC3E}">
        <p14:creationId xmlns:p14="http://schemas.microsoft.com/office/powerpoint/2010/main" val="3135683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social</a:t>
            </a:r>
            <a:r>
              <a:rPr lang="en-US" baseline="0" dirty="0"/>
              <a:t> relationships, exams, jobs, money,…..</a:t>
            </a:r>
            <a:endParaRPr lang="en-CA" dirty="0"/>
          </a:p>
        </p:txBody>
      </p:sp>
      <p:sp>
        <p:nvSpPr>
          <p:cNvPr id="4" name="Slide Number Placeholder 3"/>
          <p:cNvSpPr>
            <a:spLocks noGrp="1"/>
          </p:cNvSpPr>
          <p:nvPr>
            <p:ph type="sldNum" sz="quarter" idx="10"/>
          </p:nvPr>
        </p:nvSpPr>
        <p:spPr/>
        <p:txBody>
          <a:bodyPr/>
          <a:lstStyle/>
          <a:p>
            <a:fld id="{C6C5745C-7147-4A99-AD4A-35774B2164BE}" type="slidenum">
              <a:rPr lang="en-CA" smtClean="0"/>
              <a:pPr/>
              <a:t>12</a:t>
            </a:fld>
            <a:endParaRPr lang="en-CA"/>
          </a:p>
        </p:txBody>
      </p:sp>
    </p:spTree>
    <p:extLst>
      <p:ext uri="{BB962C8B-B14F-4D97-AF65-F5344CB8AC3E}">
        <p14:creationId xmlns:p14="http://schemas.microsoft.com/office/powerpoint/2010/main" val="3828369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Agoraphobia is a fear of places and</a:t>
            </a:r>
            <a:r>
              <a:rPr lang="en-US" baseline="0" dirty="0"/>
              <a:t> situations where it may be difficult to escape in the event of a panic attack-ex. Crowds, bridges, methods of travel, restaurants, or just leaving the house.</a:t>
            </a:r>
            <a:endParaRPr lang="en-CA" dirty="0"/>
          </a:p>
        </p:txBody>
      </p:sp>
      <p:sp>
        <p:nvSpPr>
          <p:cNvPr id="4" name="Slide Number Placeholder 3"/>
          <p:cNvSpPr>
            <a:spLocks noGrp="1"/>
          </p:cNvSpPr>
          <p:nvPr>
            <p:ph type="sldNum" sz="quarter" idx="10"/>
          </p:nvPr>
        </p:nvSpPr>
        <p:spPr/>
        <p:txBody>
          <a:bodyPr/>
          <a:lstStyle/>
          <a:p>
            <a:fld id="{C6C5745C-7147-4A99-AD4A-35774B2164BE}" type="slidenum">
              <a:rPr lang="en-CA" smtClean="0"/>
              <a:pPr/>
              <a:t>18</a:t>
            </a:fld>
            <a:endParaRPr lang="en-CA"/>
          </a:p>
        </p:txBody>
      </p:sp>
    </p:spTree>
    <p:extLst>
      <p:ext uri="{BB962C8B-B14F-4D97-AF65-F5344CB8AC3E}">
        <p14:creationId xmlns:p14="http://schemas.microsoft.com/office/powerpoint/2010/main" val="3433941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6C5745C-7147-4A99-AD4A-35774B2164BE}" type="slidenum">
              <a:rPr lang="en-CA" smtClean="0"/>
              <a:pPr/>
              <a:t>22</a:t>
            </a:fld>
            <a:endParaRPr lang="en-CA"/>
          </a:p>
        </p:txBody>
      </p:sp>
    </p:spTree>
    <p:extLst>
      <p:ext uri="{BB962C8B-B14F-4D97-AF65-F5344CB8AC3E}">
        <p14:creationId xmlns:p14="http://schemas.microsoft.com/office/powerpoint/2010/main" val="4179965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5" name="Oval 8"/>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14" name="Title 13"/>
          <p:cNvSpPr>
            <a:spLocks noGrp="1"/>
          </p:cNvSpPr>
          <p:nvPr>
            <p:ph type="ctrTitle"/>
          </p:nvPr>
        </p:nvSpPr>
        <p:spPr>
          <a:xfrm>
            <a:off x="1432560" y="359898"/>
            <a:ext cx="7406640" cy="1472184"/>
          </a:xfrm>
        </p:spPr>
        <p:txBody>
          <a:bodyPr anchor="b"/>
          <a:lstStyle>
            <a:lvl1pPr algn="l">
              <a:defRPr/>
            </a:lvl1pPr>
            <a:extLst/>
          </a:lstStyle>
          <a:p>
            <a:r>
              <a:rPr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6" name="Date Placeholder 6"/>
          <p:cNvSpPr>
            <a:spLocks noGrp="1"/>
          </p:cNvSpPr>
          <p:nvPr>
            <p:ph type="dt" sz="half" idx="10"/>
          </p:nvPr>
        </p:nvSpPr>
        <p:spPr/>
        <p:txBody>
          <a:bodyPr/>
          <a:lstStyle>
            <a:lvl1pPr>
              <a:defRPr/>
            </a:lvl1pPr>
            <a:extLst/>
          </a:lstStyle>
          <a:p>
            <a:pPr>
              <a:defRPr/>
            </a:pPr>
            <a:fld id="{E8DF8A2E-7BAE-4D25-ABE3-70144C4EA489}" type="datetimeFigureOut">
              <a:rPr lang="en-US"/>
              <a:pPr>
                <a:defRPr/>
              </a:pPr>
              <a:t>2/15/18</a:t>
            </a:fld>
            <a:endParaRPr lang="en-US"/>
          </a:p>
        </p:txBody>
      </p:sp>
      <p:sp>
        <p:nvSpPr>
          <p:cNvPr id="7" name="Footer Placeholder 19"/>
          <p:cNvSpPr>
            <a:spLocks noGrp="1"/>
          </p:cNvSpPr>
          <p:nvPr>
            <p:ph type="ftr" sz="quarter" idx="11"/>
          </p:nvPr>
        </p:nvSpPr>
        <p:spPr/>
        <p:txBody>
          <a:bodyPr/>
          <a:lstStyle>
            <a:lvl1pPr>
              <a:defRPr/>
            </a:lvl1pPr>
            <a:extLst/>
          </a:lstStyle>
          <a:p>
            <a:pPr>
              <a:defRPr/>
            </a:pPr>
            <a:endParaRPr lang="en-US"/>
          </a:p>
        </p:txBody>
      </p:sp>
      <p:sp>
        <p:nvSpPr>
          <p:cNvPr id="8" name="Slide Number Placeholder 9"/>
          <p:cNvSpPr>
            <a:spLocks noGrp="1"/>
          </p:cNvSpPr>
          <p:nvPr>
            <p:ph type="sldNum" sz="quarter" idx="12"/>
          </p:nvPr>
        </p:nvSpPr>
        <p:spPr/>
        <p:txBody>
          <a:bodyPr/>
          <a:lstStyle>
            <a:lvl1pPr>
              <a:defRPr/>
            </a:lvl1pPr>
            <a:extLst/>
          </a:lstStyle>
          <a:p>
            <a:pPr>
              <a:defRPr/>
            </a:pPr>
            <a:fld id="{02E0E886-F8A2-4F42-B20C-BF7DA0434C6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fld id="{56EE863D-9CD7-4315-8EBF-5EA3F79C9CE5}" type="datetimeFigureOut">
              <a:rPr lang="en-US"/>
              <a:pPr>
                <a:defRPr/>
              </a:pPr>
              <a:t>2/15/18</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A283419D-BD29-4539-AC8E-C1176B006AB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fld id="{0EC393F9-41E2-4771-9419-AD9D763792CB}" type="datetimeFigureOut">
              <a:rPr lang="en-US"/>
              <a:pPr>
                <a:defRPr/>
              </a:pPr>
              <a:t>2/15/18</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1C283D1C-DA5E-4B2C-9FCF-9FD37E46BBC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fld id="{4CCEA4B2-9F9C-49B2-A690-7A7DFA97E44C}" type="datetimeFigureOut">
              <a:rPr lang="en-US"/>
              <a:pPr>
                <a:defRPr/>
              </a:pPr>
              <a:t>2/15/18</a:t>
            </a:fld>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1C9499DB-2398-4AA7-94B0-5B92A872B1F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9"/>
          <p:cNvSpPr/>
          <p:nvPr/>
        </p:nvSpPr>
        <p:spPr bwMode="invGray">
          <a:xfrm>
            <a:off x="2286000" y="0"/>
            <a:ext cx="76200"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7" name="Oval 8"/>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8" name="Date Placeholder 3"/>
          <p:cNvSpPr>
            <a:spLocks noGrp="1"/>
          </p:cNvSpPr>
          <p:nvPr>
            <p:ph type="dt" sz="half" idx="10"/>
          </p:nvPr>
        </p:nvSpPr>
        <p:spPr/>
        <p:txBody>
          <a:bodyPr/>
          <a:lstStyle>
            <a:lvl1pPr>
              <a:defRPr/>
            </a:lvl1pPr>
            <a:extLst/>
          </a:lstStyle>
          <a:p>
            <a:pPr>
              <a:defRPr/>
            </a:pPr>
            <a:fld id="{46B8CD8D-BBAE-4C1B-A785-FD06D11D2C89}" type="datetimeFigureOut">
              <a:rPr lang="en-US"/>
              <a:pPr>
                <a:defRPr/>
              </a:pPr>
              <a:t>2/15/18</a:t>
            </a:fld>
            <a:endParaRPr lang="en-US"/>
          </a:p>
        </p:txBody>
      </p:sp>
      <p:sp>
        <p:nvSpPr>
          <p:cNvPr id="9" name="Footer Placeholder 4"/>
          <p:cNvSpPr>
            <a:spLocks noGrp="1"/>
          </p:cNvSpPr>
          <p:nvPr>
            <p:ph type="ftr" sz="quarter" idx="11"/>
          </p:nvPr>
        </p:nvSpPr>
        <p:spPr/>
        <p:txBody>
          <a:bodyPr/>
          <a:lstStyle>
            <a:lvl1pPr>
              <a:defRPr/>
            </a:lvl1pPr>
            <a:extLst/>
          </a:lstStyle>
          <a:p>
            <a:pPr>
              <a:defRPr/>
            </a:pPr>
            <a:endParaRPr lang="en-US"/>
          </a:p>
        </p:txBody>
      </p:sp>
      <p:sp>
        <p:nvSpPr>
          <p:cNvPr id="10" name="Slide Number Placeholder 5"/>
          <p:cNvSpPr>
            <a:spLocks noGrp="1"/>
          </p:cNvSpPr>
          <p:nvPr>
            <p:ph type="sldNum" sz="quarter" idx="12"/>
          </p:nvPr>
        </p:nvSpPr>
        <p:spPr/>
        <p:txBody>
          <a:bodyPr/>
          <a:lstStyle>
            <a:lvl1pPr>
              <a:defRPr/>
            </a:lvl1pPr>
            <a:extLst/>
          </a:lstStyle>
          <a:p>
            <a:pPr>
              <a:defRPr/>
            </a:pPr>
            <a:fld id="{EECB6755-D4E7-4F0D-A472-0C900B98757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fld id="{55637186-F2B6-4871-B488-32451861B9FD}" type="datetimeFigureOut">
              <a:rPr lang="en-US"/>
              <a:pPr>
                <a:defRPr/>
              </a:pPr>
              <a:t>2/15/18</a:t>
            </a:fld>
            <a:endParaRPr lang="en-US"/>
          </a:p>
        </p:txBody>
      </p:sp>
      <p:sp>
        <p:nvSpPr>
          <p:cNvPr id="6" name="Footer Placeholder 9"/>
          <p:cNvSpPr>
            <a:spLocks noGrp="1"/>
          </p:cNvSpPr>
          <p:nvPr>
            <p:ph type="ftr" sz="quarter" idx="11"/>
          </p:nvPr>
        </p:nvSpPr>
        <p:spPr/>
        <p:txBody>
          <a:bodyPr/>
          <a:lstStyle>
            <a:lvl1pPr>
              <a:defRPr/>
            </a:lvl1pPr>
          </a:lstStyle>
          <a:p>
            <a:pPr>
              <a:defRPr/>
            </a:pPr>
            <a:endParaRPr lang="en-US"/>
          </a:p>
        </p:txBody>
      </p:sp>
      <p:sp>
        <p:nvSpPr>
          <p:cNvPr id="7" name="Slide Number Placeholder 21"/>
          <p:cNvSpPr>
            <a:spLocks noGrp="1"/>
          </p:cNvSpPr>
          <p:nvPr>
            <p:ph type="sldNum" sz="quarter" idx="12"/>
          </p:nvPr>
        </p:nvSpPr>
        <p:spPr/>
        <p:txBody>
          <a:bodyPr/>
          <a:lstStyle>
            <a:lvl1pPr>
              <a:defRPr/>
            </a:lvl1pPr>
          </a:lstStyle>
          <a:p>
            <a:pPr>
              <a:defRPr/>
            </a:pPr>
            <a:fld id="{CCB832C9-1043-43C0-9A63-13909DECE48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extLst/>
          </a:lstStyle>
          <a:p>
            <a:r>
              <a:rPr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extLst/>
          </a:lstStyle>
          <a:p>
            <a:pPr>
              <a:defRPr/>
            </a:pPr>
            <a:fld id="{9C8A0D4F-B52E-4330-8A02-D72797DB3479}" type="datetimeFigureOut">
              <a:rPr lang="en-US"/>
              <a:pPr>
                <a:defRPr/>
              </a:pPr>
              <a:t>2/15/18</a:t>
            </a:fld>
            <a:endParaRPr lang="en-US"/>
          </a:p>
        </p:txBody>
      </p:sp>
      <p:sp>
        <p:nvSpPr>
          <p:cNvPr id="8" name="Footer Placeholder 7"/>
          <p:cNvSpPr>
            <a:spLocks noGrp="1"/>
          </p:cNvSpPr>
          <p:nvPr>
            <p:ph type="ftr" sz="quarter" idx="11"/>
          </p:nvPr>
        </p:nvSpPr>
        <p:spPr/>
        <p:txBody>
          <a:bodyPr/>
          <a:lstStyle>
            <a:lvl1pPr>
              <a:defRPr/>
            </a:lvl1pPr>
            <a:extLst/>
          </a:lstStyle>
          <a:p>
            <a:pPr>
              <a:defRPr/>
            </a:pPr>
            <a:endParaRPr lang="en-US"/>
          </a:p>
        </p:txBody>
      </p:sp>
      <p:sp>
        <p:nvSpPr>
          <p:cNvPr id="9" name="Slide Number Placeholder 8"/>
          <p:cNvSpPr>
            <a:spLocks noGrp="1"/>
          </p:cNvSpPr>
          <p:nvPr>
            <p:ph type="sldNum" sz="quarter" idx="12"/>
          </p:nvPr>
        </p:nvSpPr>
        <p:spPr/>
        <p:txBody>
          <a:bodyPr/>
          <a:lstStyle>
            <a:lvl1pPr>
              <a:defRPr/>
            </a:lvl1pPr>
            <a:extLst/>
          </a:lstStyle>
          <a:p>
            <a:pPr>
              <a:defRPr/>
            </a:pPr>
            <a:fld id="{F14E9A76-4987-4C2E-B284-16B363C2B7A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fld id="{98847CF4-9B4E-4D3B-BDFE-C4D9AED00493}" type="datetimeFigureOut">
              <a:rPr lang="en-US"/>
              <a:pPr>
                <a:defRPr/>
              </a:pPr>
              <a:t>2/15/18</a:t>
            </a:fld>
            <a:endParaRPr lang="en-US"/>
          </a:p>
        </p:txBody>
      </p:sp>
      <p:sp>
        <p:nvSpPr>
          <p:cNvPr id="4" name="Footer Placeholder 9"/>
          <p:cNvSpPr>
            <a:spLocks noGrp="1"/>
          </p:cNvSpPr>
          <p:nvPr>
            <p:ph type="ftr" sz="quarter" idx="11"/>
          </p:nvPr>
        </p:nvSpPr>
        <p:spPr/>
        <p:txBody>
          <a:bodyPr/>
          <a:lstStyle>
            <a:lvl1pPr>
              <a:defRPr/>
            </a:lvl1pPr>
          </a:lstStyle>
          <a:p>
            <a:pPr>
              <a:defRPr/>
            </a:pPr>
            <a:endParaRPr lang="en-US"/>
          </a:p>
        </p:txBody>
      </p:sp>
      <p:sp>
        <p:nvSpPr>
          <p:cNvPr id="5" name="Slide Number Placeholder 21"/>
          <p:cNvSpPr>
            <a:spLocks noGrp="1"/>
          </p:cNvSpPr>
          <p:nvPr>
            <p:ph type="sldNum" sz="quarter" idx="12"/>
          </p:nvPr>
        </p:nvSpPr>
        <p:spPr/>
        <p:txBody>
          <a:bodyPr/>
          <a:lstStyle>
            <a:lvl1pPr>
              <a:defRPr/>
            </a:lvl1pPr>
          </a:lstStyle>
          <a:p>
            <a:pPr>
              <a:defRPr/>
            </a:pPr>
            <a:fld id="{A15DC8D1-A982-49ED-8341-D7813674225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Rectangle 5"/>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Date Placeholder 1"/>
          <p:cNvSpPr>
            <a:spLocks noGrp="1"/>
          </p:cNvSpPr>
          <p:nvPr>
            <p:ph type="dt" sz="half" idx="10"/>
          </p:nvPr>
        </p:nvSpPr>
        <p:spPr/>
        <p:txBody>
          <a:bodyPr/>
          <a:lstStyle>
            <a:lvl1pPr>
              <a:defRPr/>
            </a:lvl1pPr>
            <a:extLst/>
          </a:lstStyle>
          <a:p>
            <a:pPr>
              <a:defRPr/>
            </a:pPr>
            <a:fld id="{CDEB3622-91C6-4A7B-8318-0D0228AFD3FF}" type="datetimeFigureOut">
              <a:rPr lang="en-US"/>
              <a:pPr>
                <a:defRPr/>
              </a:pPr>
              <a:t>2/15/18</a:t>
            </a:fld>
            <a:endParaRPr lang="en-US"/>
          </a:p>
        </p:txBody>
      </p:sp>
      <p:sp>
        <p:nvSpPr>
          <p:cNvPr id="5" name="Footer Placeholder 2"/>
          <p:cNvSpPr>
            <a:spLocks noGrp="1"/>
          </p:cNvSpPr>
          <p:nvPr>
            <p:ph type="ftr" sz="quarter" idx="11"/>
          </p:nvPr>
        </p:nvSpPr>
        <p:spPr/>
        <p:txBody>
          <a:bodyPr/>
          <a:lstStyle>
            <a:lvl1pPr>
              <a:defRPr/>
            </a:lvl1pPr>
            <a:extLst/>
          </a:lstStyle>
          <a:p>
            <a:pPr>
              <a:defRPr/>
            </a:pPr>
            <a:endParaRPr lang="en-US"/>
          </a:p>
        </p:txBody>
      </p:sp>
      <p:sp>
        <p:nvSpPr>
          <p:cNvPr id="6" name="Slide Number Placeholder 3"/>
          <p:cNvSpPr>
            <a:spLocks noGrp="1"/>
          </p:cNvSpPr>
          <p:nvPr>
            <p:ph type="sldNum" sz="quarter" idx="12"/>
          </p:nvPr>
        </p:nvSpPr>
        <p:spPr/>
        <p:txBody>
          <a:bodyPr/>
          <a:lstStyle>
            <a:lvl1pPr>
              <a:defRPr/>
            </a:lvl1pPr>
            <a:extLst/>
          </a:lstStyle>
          <a:p>
            <a:pPr>
              <a:defRPr/>
            </a:pPr>
            <a:fld id="{3B1ABAF2-3D5A-472E-8879-66FE3F194A8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extLst/>
          </a:lstStyle>
          <a:p>
            <a:pPr>
              <a:defRPr/>
            </a:pPr>
            <a:fld id="{97E22A16-BEBD-4F4A-A760-AA42D376B55C}" type="datetimeFigureOut">
              <a:rPr lang="en-US"/>
              <a:pPr>
                <a:defRPr/>
              </a:pPr>
              <a:t>2/15/18</a:t>
            </a:fld>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0B99836C-3E4E-4C78-8AF2-C310A2CE74B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p>
            <a:pPr indent="-283464" fontAlgn="auto">
              <a:lnSpc>
                <a:spcPts val="3000"/>
              </a:lnSpc>
              <a:spcBef>
                <a:spcPts val="600"/>
              </a:spcBef>
              <a:spcAft>
                <a:spcPts val="0"/>
              </a:spcAft>
              <a:buClr>
                <a:schemeClr val="accent1"/>
              </a:buClr>
              <a:buSzPct val="80000"/>
              <a:buFont typeface="Wingdings 2"/>
              <a:buNone/>
              <a:defRPr/>
            </a:pPr>
            <a:endParaRPr lang="en-US" sz="3200">
              <a:latin typeface="+mn-lt"/>
            </a:endParaRPr>
          </a:p>
        </p:txBody>
      </p:sp>
      <p:sp>
        <p:nvSpPr>
          <p:cNvPr id="6" name="Flowchart: Process 8"/>
          <p:cNvSpPr/>
          <p:nvPr/>
        </p:nvSpPr>
        <p:spPr>
          <a:xfrm rot="19468671">
            <a:off x="396875" y="954088"/>
            <a:ext cx="685800" cy="204787"/>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lowchart: Process 9"/>
          <p:cNvSpPr/>
          <p:nvPr/>
        </p:nvSpPr>
        <p:spPr>
          <a:xfrm rot="2103354" flipH="1">
            <a:off x="5003800" y="936625"/>
            <a:ext cx="649288" cy="204788"/>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en-US"/>
              <a:t>Click to edit Master title style</a:t>
            </a: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en-US"/>
              <a:t>Click to edit Master text styles</a:t>
            </a:r>
          </a:p>
        </p:txBody>
      </p:sp>
      <p:sp>
        <p:nvSpPr>
          <p:cNvPr id="8" name="Date Placeholder 4"/>
          <p:cNvSpPr>
            <a:spLocks noGrp="1"/>
          </p:cNvSpPr>
          <p:nvPr>
            <p:ph type="dt" sz="half" idx="10"/>
          </p:nvPr>
        </p:nvSpPr>
        <p:spPr/>
        <p:txBody>
          <a:bodyPr/>
          <a:lstStyle>
            <a:lvl1pPr>
              <a:defRPr/>
            </a:lvl1pPr>
            <a:extLst/>
          </a:lstStyle>
          <a:p>
            <a:pPr>
              <a:defRPr/>
            </a:pPr>
            <a:fld id="{50041A9F-965E-45A8-B91D-377D480A49E6}" type="datetimeFigureOut">
              <a:rPr lang="en-US"/>
              <a:pPr>
                <a:defRPr/>
              </a:pPr>
              <a:t>2/15/18</a:t>
            </a:fld>
            <a:endParaRPr lang="en-US"/>
          </a:p>
        </p:txBody>
      </p:sp>
      <p:sp>
        <p:nvSpPr>
          <p:cNvPr id="9" name="Footer Placeholder 5"/>
          <p:cNvSpPr>
            <a:spLocks noGrp="1"/>
          </p:cNvSpPr>
          <p:nvPr>
            <p:ph type="ftr" sz="quarter" idx="11"/>
          </p:nvPr>
        </p:nvSpPr>
        <p:spPr/>
        <p:txBody>
          <a:bodyPr/>
          <a:lstStyle>
            <a:lvl1pPr>
              <a:defRPr/>
            </a:lvl1pPr>
            <a:extLst/>
          </a:lstStyle>
          <a:p>
            <a:pPr>
              <a:defRPr/>
            </a:pPr>
            <a:endParaRPr lang="en-US"/>
          </a:p>
        </p:txBody>
      </p:sp>
      <p:sp>
        <p:nvSpPr>
          <p:cNvPr id="10" name="Slide Number Placeholder 6"/>
          <p:cNvSpPr>
            <a:spLocks noGrp="1"/>
          </p:cNvSpPr>
          <p:nvPr>
            <p:ph type="sldNum" sz="quarter" idx="12"/>
          </p:nvPr>
        </p:nvSpPr>
        <p:spPr/>
        <p:txBody>
          <a:bodyPr/>
          <a:lstStyle>
            <a:lvl1pPr>
              <a:defRPr/>
            </a:lvl1pPr>
            <a:extLst/>
          </a:lstStyle>
          <a:p>
            <a:pPr>
              <a:defRPr/>
            </a:pPr>
            <a:fld id="{06B7EFE6-5C0B-4BBE-A21F-172FAD24675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p:cNvSpPr/>
          <p:nvPr/>
        </p:nvSpPr>
        <p:spPr>
          <a:xfrm>
            <a:off x="168275" y="20638"/>
            <a:ext cx="1703388" cy="1703387"/>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Title Placeholder 4"/>
          <p:cNvSpPr>
            <a:spLocks noGrp="1"/>
          </p:cNvSpPr>
          <p:nvPr>
            <p:ph type="title"/>
          </p:nvPr>
        </p:nvSpPr>
        <p:spPr>
          <a:xfrm>
            <a:off x="1435100" y="274638"/>
            <a:ext cx="7499350" cy="1143000"/>
          </a:xfrm>
          <a:prstGeom prst="rect">
            <a:avLst/>
          </a:prstGeom>
        </p:spPr>
        <p:txBody>
          <a:bodyPr anchor="ctr">
            <a:normAutofit/>
          </a:bodyPr>
          <a:lstStyle/>
          <a:p>
            <a:r>
              <a:rPr lang="en-US"/>
              <a:t>Click to edit Master title style</a:t>
            </a:r>
          </a:p>
        </p:txBody>
      </p:sp>
      <p:sp>
        <p:nvSpPr>
          <p:cNvPr id="1033" name="Text Placeholder 8"/>
          <p:cNvSpPr>
            <a:spLocks noGrp="1"/>
          </p:cNvSpPr>
          <p:nvPr>
            <p:ph type="body" idx="1"/>
          </p:nvPr>
        </p:nvSpPr>
        <p:spPr bwMode="auto">
          <a:xfrm>
            <a:off x="1435100" y="1447800"/>
            <a:ext cx="749935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fontAlgn="auto" latinLnBrk="0" hangingPunct="1">
              <a:spcBef>
                <a:spcPts val="0"/>
              </a:spcBef>
              <a:spcAft>
                <a:spcPts val="0"/>
              </a:spcAft>
              <a:defRPr kumimoji="0" sz="1200" smtClean="0">
                <a:solidFill>
                  <a:schemeClr val="bg2">
                    <a:shade val="50000"/>
                    <a:satMod val="200000"/>
                  </a:schemeClr>
                </a:solidFill>
                <a:latin typeface="+mn-lt"/>
              </a:defRPr>
            </a:lvl1pPr>
            <a:extLst/>
          </a:lstStyle>
          <a:p>
            <a:pPr>
              <a:defRPr/>
            </a:pPr>
            <a:fld id="{7663AA24-6F64-421C-8793-30F19B46DC0D}" type="datetimeFigureOut">
              <a:rPr lang="en-US"/>
              <a:pPr>
                <a:defRPr/>
              </a:pPr>
              <a:t>2/15/18</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fontAlgn="auto" latinLnBrk="0" hangingPunct="1">
              <a:spcBef>
                <a:spcPts val="0"/>
              </a:spcBef>
              <a:spcAft>
                <a:spcPts val="0"/>
              </a:spcAft>
              <a:defRPr kumimoji="0" sz="1200">
                <a:solidFill>
                  <a:schemeClr val="bg2">
                    <a:shade val="50000"/>
                    <a:satMod val="200000"/>
                  </a:schemeClr>
                </a:solidFill>
                <a:effectLst/>
                <a:latin typeface="+mn-lt"/>
              </a:defRPr>
            </a:lvl1pPr>
            <a:extLst/>
          </a:lstStyle>
          <a:p>
            <a:pPr>
              <a:defRPr/>
            </a:pPr>
            <a:endParaRPr lang="en-US"/>
          </a:p>
        </p:txBody>
      </p:sp>
      <p:sp>
        <p:nvSpPr>
          <p:cNvPr id="22" name="Slide Number Placeholder 21"/>
          <p:cNvSpPr>
            <a:spLocks noGrp="1"/>
          </p:cNvSpPr>
          <p:nvPr>
            <p:ph type="sldNum" sz="quarter" idx="4"/>
          </p:nvPr>
        </p:nvSpPr>
        <p:spPr>
          <a:xfrm>
            <a:off x="8613775" y="6305550"/>
            <a:ext cx="457200" cy="476250"/>
          </a:xfrm>
          <a:prstGeom prst="rect">
            <a:avLst/>
          </a:prstGeom>
        </p:spPr>
        <p:txBody>
          <a:bodyPr anchor="b"/>
          <a:lstStyle>
            <a:lvl1pPr algn="ctr" eaLnBrk="1" fontAlgn="auto" latinLnBrk="0" hangingPunct="1">
              <a:spcBef>
                <a:spcPts val="0"/>
              </a:spcBef>
              <a:spcAft>
                <a:spcPts val="0"/>
              </a:spcAft>
              <a:defRPr kumimoji="0" sz="1200" smtClean="0">
                <a:solidFill>
                  <a:schemeClr val="bg2">
                    <a:shade val="50000"/>
                    <a:satMod val="200000"/>
                  </a:schemeClr>
                </a:solidFill>
                <a:effectLst/>
                <a:latin typeface="+mn-lt"/>
              </a:defRPr>
            </a:lvl1pPr>
            <a:extLst/>
          </a:lstStyle>
          <a:p>
            <a:pPr>
              <a:defRPr/>
            </a:pPr>
            <a:fld id="{815A32BA-685B-4560-996D-D5268C244FB8}" type="slidenum">
              <a:rPr lang="en-US"/>
              <a:pPr>
                <a:defRPr/>
              </a:pPr>
              <a:t>‹#›</a:t>
            </a:fld>
            <a:endParaRPr lang="en-US"/>
          </a:p>
        </p:txBody>
      </p:sp>
      <p:sp>
        <p:nvSpPr>
          <p:cNvPr id="15" name="Rectangle 14"/>
          <p:cNvSpPr/>
          <p:nvPr/>
        </p:nvSpPr>
        <p:spPr bwMode="invGray">
          <a:xfrm>
            <a:off x="1014413" y="0"/>
            <a:ext cx="73025" cy="6858000"/>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684" r:id="rId1"/>
    <p:sldLayoutId id="2147483679" r:id="rId2"/>
    <p:sldLayoutId id="2147483685" r:id="rId3"/>
    <p:sldLayoutId id="2147483680" r:id="rId4"/>
    <p:sldLayoutId id="2147483686" r:id="rId5"/>
    <p:sldLayoutId id="2147483681" r:id="rId6"/>
    <p:sldLayoutId id="2147483687" r:id="rId7"/>
    <p:sldLayoutId id="2147483688" r:id="rId8"/>
    <p:sldLayoutId id="2147483689" r:id="rId9"/>
    <p:sldLayoutId id="2147483682" r:id="rId10"/>
    <p:sldLayoutId id="2147483683" r:id="rId11"/>
  </p:sldLayoutIdLst>
  <p:txStyles>
    <p:titleStyle>
      <a:lvl1pPr algn="l" rtl="0" fontAlgn="base">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mj-ea"/>
          <a:cs typeface="+mj-cs"/>
        </a:defRPr>
      </a:lvl1pPr>
      <a:lvl2pPr algn="l" rtl="0" fontAlgn="base">
        <a:spcBef>
          <a:spcPct val="0"/>
        </a:spcBef>
        <a:spcAft>
          <a:spcPct val="0"/>
        </a:spcAft>
        <a:defRPr sz="4300">
          <a:solidFill>
            <a:srgbClr val="572314"/>
          </a:solidFill>
          <a:latin typeface="Gill Sans MT" pitchFamily="34" charset="0"/>
        </a:defRPr>
      </a:lvl2pPr>
      <a:lvl3pPr algn="l" rtl="0" fontAlgn="base">
        <a:spcBef>
          <a:spcPct val="0"/>
        </a:spcBef>
        <a:spcAft>
          <a:spcPct val="0"/>
        </a:spcAft>
        <a:defRPr sz="4300">
          <a:solidFill>
            <a:srgbClr val="572314"/>
          </a:solidFill>
          <a:latin typeface="Gill Sans MT" pitchFamily="34" charset="0"/>
        </a:defRPr>
      </a:lvl3pPr>
      <a:lvl4pPr algn="l" rtl="0" fontAlgn="base">
        <a:spcBef>
          <a:spcPct val="0"/>
        </a:spcBef>
        <a:spcAft>
          <a:spcPct val="0"/>
        </a:spcAft>
        <a:defRPr sz="4300">
          <a:solidFill>
            <a:srgbClr val="572314"/>
          </a:solidFill>
          <a:latin typeface="Gill Sans MT" pitchFamily="34" charset="0"/>
        </a:defRPr>
      </a:lvl4pPr>
      <a:lvl5pPr algn="l" rtl="0" fontAlgn="base">
        <a:spcBef>
          <a:spcPct val="0"/>
        </a:spcBef>
        <a:spcAft>
          <a:spcPct val="0"/>
        </a:spcAft>
        <a:defRPr sz="4300">
          <a:solidFill>
            <a:srgbClr val="572314"/>
          </a:solidFill>
          <a:latin typeface="Gill Sans MT" pitchFamily="34" charset="0"/>
        </a:defRPr>
      </a:lvl5pPr>
      <a:lvl6pPr marL="457200" algn="l" rtl="0" fontAlgn="base">
        <a:spcBef>
          <a:spcPct val="0"/>
        </a:spcBef>
        <a:spcAft>
          <a:spcPct val="0"/>
        </a:spcAft>
        <a:defRPr sz="4300">
          <a:solidFill>
            <a:srgbClr val="572314"/>
          </a:solidFill>
          <a:latin typeface="Gill Sans MT" pitchFamily="34" charset="0"/>
        </a:defRPr>
      </a:lvl6pPr>
      <a:lvl7pPr marL="914400" algn="l" rtl="0" fontAlgn="base">
        <a:spcBef>
          <a:spcPct val="0"/>
        </a:spcBef>
        <a:spcAft>
          <a:spcPct val="0"/>
        </a:spcAft>
        <a:defRPr sz="4300">
          <a:solidFill>
            <a:srgbClr val="572314"/>
          </a:solidFill>
          <a:latin typeface="Gill Sans MT" pitchFamily="34" charset="0"/>
        </a:defRPr>
      </a:lvl7pPr>
      <a:lvl8pPr marL="1371600" algn="l" rtl="0" fontAlgn="base">
        <a:spcBef>
          <a:spcPct val="0"/>
        </a:spcBef>
        <a:spcAft>
          <a:spcPct val="0"/>
        </a:spcAft>
        <a:defRPr sz="4300">
          <a:solidFill>
            <a:srgbClr val="572314"/>
          </a:solidFill>
          <a:latin typeface="Gill Sans MT" pitchFamily="34" charset="0"/>
        </a:defRPr>
      </a:lvl8pPr>
      <a:lvl9pPr marL="1828800" algn="l" rtl="0" fontAlgn="base">
        <a:spcBef>
          <a:spcPct val="0"/>
        </a:spcBef>
        <a:spcAft>
          <a:spcPct val="0"/>
        </a:spcAft>
        <a:defRPr sz="4300">
          <a:solidFill>
            <a:srgbClr val="572314"/>
          </a:solidFill>
          <a:latin typeface="Gill Sans MT" pitchFamily="34" charset="0"/>
        </a:defRPr>
      </a:lvl9pPr>
      <a:extLst/>
    </p:titleStyle>
    <p:bodyStyle>
      <a:lvl1pPr marL="365125" indent="-282575" algn="l" rtl="0" fontAlgn="base">
        <a:spcBef>
          <a:spcPts val="60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639763" indent="-236538" algn="l" rtl="0" fontAlgn="base">
        <a:spcBef>
          <a:spcPts val="550"/>
        </a:spcBef>
        <a:spcAft>
          <a:spcPct val="0"/>
        </a:spcAft>
        <a:buClr>
          <a:schemeClr val="accent1"/>
        </a:buClr>
        <a:buFont typeface="Verdana" pitchFamily="34" charset="0"/>
        <a:buChar char="◦"/>
        <a:defRPr sz="2800" kern="1200">
          <a:solidFill>
            <a:schemeClr val="tx1"/>
          </a:solidFill>
          <a:latin typeface="+mn-lt"/>
          <a:ea typeface="+mn-ea"/>
          <a:cs typeface="+mn-cs"/>
        </a:defRPr>
      </a:lvl2pPr>
      <a:lvl3pPr marL="885825" indent="-228600" algn="l" rtl="0" fontAlgn="base">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096963" indent="-173038" algn="l" rtl="0" fontAlgn="base">
        <a:spcBef>
          <a:spcPct val="20000"/>
        </a:spcBef>
        <a:spcAft>
          <a:spcPct val="0"/>
        </a:spcAft>
        <a:buClr>
          <a:srgbClr val="C32D2E"/>
        </a:buClr>
        <a:buFont typeface="Wingdings 2" pitchFamily="18" charset="2"/>
        <a:buChar char=""/>
        <a:defRPr sz="2000" kern="1200">
          <a:solidFill>
            <a:schemeClr val="tx1"/>
          </a:solidFill>
          <a:latin typeface="+mn-lt"/>
          <a:ea typeface="+mn-ea"/>
          <a:cs typeface="+mn-cs"/>
        </a:defRPr>
      </a:lvl4pPr>
      <a:lvl5pPr marL="1296988" indent="-182563" algn="l" rtl="0" fontAlgn="base">
        <a:spcBef>
          <a:spcPct val="20000"/>
        </a:spcBef>
        <a:spcAft>
          <a:spcPct val="0"/>
        </a:spcAft>
        <a:buClr>
          <a:srgbClr val="84AA33"/>
        </a:buClr>
        <a:buFont typeface="Wingdings 2" pitchFamily="18" charset="2"/>
        <a:buChar char=""/>
        <a:defRPr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youtube.com/watch?v=BXHxg6Ug9G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Xge49FuX5v4"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BL2RP0Ojgnw&amp;feature=relate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www.fearof.net/top-10-phobias-of-all-tim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youtube.com/watch?v=dSZNnz9SM4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0.tiff"/></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nswergarden.ch/644033" TargetMode="External"/><Relationship Id="rId2" Type="http://schemas.openxmlformats.org/officeDocument/2006/relationships/hyperlink" Target="https://answergarden.ch/64403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psychcentral.com/news/2010/06/21/anxiety-panic-prevalent-among-tourette-syndrome-sufferers/14812.html" TargetMode="External"/><Relationship Id="rId2" Type="http://schemas.openxmlformats.org/officeDocument/2006/relationships/hyperlink" Target="https://www.youtube.com/watch?v=vnKZ4pdSU-s" TargetMode="External"/><Relationship Id="rId1" Type="http://schemas.openxmlformats.org/officeDocument/2006/relationships/slideLayout" Target="../slideLayouts/slideLayout2.xml"/><Relationship Id="rId4" Type="http://schemas.openxmlformats.org/officeDocument/2006/relationships/hyperlink" Target="https://www.youtube.com/watch?v=HPmpIY7XJV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71" y="-387424"/>
            <a:ext cx="7818834" cy="1441439"/>
          </a:xfrm>
        </p:spPr>
        <p:txBody>
          <a:bodyPr/>
          <a:lstStyle/>
          <a:p>
            <a:r>
              <a:rPr lang="en-US" sz="3200" dirty="0"/>
              <a:t>First and foremost</a:t>
            </a:r>
            <a:r>
              <a:rPr lang="en-US" dirty="0"/>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3550" y="0"/>
            <a:ext cx="3600450" cy="4800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2711932"/>
            <a:ext cx="3466528" cy="495218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571" y="1171688"/>
            <a:ext cx="3511238" cy="3511238"/>
          </a:xfrm>
          <a:prstGeom prst="rect">
            <a:avLst/>
          </a:prstGeom>
        </p:spPr>
      </p:pic>
    </p:spTree>
    <p:extLst>
      <p:ext uri="{BB962C8B-B14F-4D97-AF65-F5344CB8AC3E}">
        <p14:creationId xmlns:p14="http://schemas.microsoft.com/office/powerpoint/2010/main" val="2605692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It isn’t always to shake it off</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7301" y="1446804"/>
            <a:ext cx="2606040" cy="4800600"/>
          </a:xfrm>
        </p:spPr>
      </p:pic>
      <p:pic>
        <p:nvPicPr>
          <p:cNvPr id="5" name="Picture 4"/>
          <p:cNvPicPr>
            <a:picLocks noChangeAspect="1"/>
          </p:cNvPicPr>
          <p:nvPr/>
        </p:nvPicPr>
        <p:blipFill>
          <a:blip r:embed="rId3"/>
          <a:stretch>
            <a:fillRect/>
          </a:stretch>
        </p:blipFill>
        <p:spPr>
          <a:xfrm>
            <a:off x="4246856" y="2303543"/>
            <a:ext cx="4704184" cy="3087121"/>
          </a:xfrm>
          <a:prstGeom prst="rect">
            <a:avLst/>
          </a:prstGeom>
        </p:spPr>
      </p:pic>
    </p:spTree>
    <p:extLst>
      <p:ext uri="{BB962C8B-B14F-4D97-AF65-F5344CB8AC3E}">
        <p14:creationId xmlns:p14="http://schemas.microsoft.com/office/powerpoint/2010/main" val="319235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03648" y="260648"/>
            <a:ext cx="7499350" cy="1143000"/>
          </a:xfrm>
        </p:spPr>
        <p:txBody>
          <a:bodyPr/>
          <a:lstStyle/>
          <a:p>
            <a:pPr fontAlgn="auto">
              <a:spcAft>
                <a:spcPts val="0"/>
              </a:spcAft>
              <a:defRPr/>
            </a:pPr>
            <a:r>
              <a:rPr lang="en-US" altLang="en-US" sz="4400" b="1" dirty="0">
                <a:solidFill>
                  <a:schemeClr val="tx2">
                    <a:satMod val="130000"/>
                  </a:schemeClr>
                </a:solidFill>
              </a:rPr>
              <a:t>Anxiety, Fear, and Panic</a:t>
            </a:r>
            <a:endParaRPr lang="en-US" dirty="0">
              <a:solidFill>
                <a:schemeClr val="tx2">
                  <a:satMod val="130000"/>
                </a:schemeClr>
              </a:solidFill>
            </a:endParaRPr>
          </a:p>
        </p:txBody>
      </p:sp>
      <p:sp>
        <p:nvSpPr>
          <p:cNvPr id="5" name="Content Placeholder 4"/>
          <p:cNvSpPr>
            <a:spLocks noGrp="1"/>
          </p:cNvSpPr>
          <p:nvPr>
            <p:ph idx="1"/>
          </p:nvPr>
        </p:nvSpPr>
        <p:spPr>
          <a:xfrm>
            <a:off x="1348506" y="1484784"/>
            <a:ext cx="7499350" cy="5158110"/>
          </a:xfrm>
        </p:spPr>
        <p:txBody>
          <a:bodyPr>
            <a:normAutofit/>
          </a:bodyPr>
          <a:lstStyle/>
          <a:p>
            <a:pPr marL="82296" indent="0" fontAlgn="auto">
              <a:lnSpc>
                <a:spcPct val="80000"/>
              </a:lnSpc>
              <a:spcAft>
                <a:spcPts val="0"/>
              </a:spcAft>
              <a:buNone/>
              <a:defRPr/>
            </a:pPr>
            <a:r>
              <a:rPr lang="en-US" altLang="en-US" sz="2400" b="1" dirty="0">
                <a:solidFill>
                  <a:srgbClr val="FF0000"/>
                </a:solidFill>
              </a:rPr>
              <a:t>Anxiety is a “state of Apprehension”</a:t>
            </a:r>
          </a:p>
          <a:p>
            <a:pPr marL="82296" indent="0" fontAlgn="auto">
              <a:lnSpc>
                <a:spcPct val="80000"/>
              </a:lnSpc>
              <a:spcAft>
                <a:spcPts val="0"/>
              </a:spcAft>
              <a:buNone/>
              <a:defRPr/>
            </a:pPr>
            <a:endParaRPr lang="en-US" altLang="en-US" sz="2400" b="1" dirty="0">
              <a:solidFill>
                <a:srgbClr val="FF0000"/>
              </a:solidFill>
            </a:endParaRPr>
          </a:p>
          <a:p>
            <a:pPr marL="82296" indent="0" fontAlgn="auto">
              <a:lnSpc>
                <a:spcPct val="80000"/>
              </a:lnSpc>
              <a:spcAft>
                <a:spcPts val="0"/>
              </a:spcAft>
              <a:buNone/>
              <a:defRPr/>
            </a:pPr>
            <a:r>
              <a:rPr lang="en-US" altLang="en-US" sz="2400" b="1" dirty="0">
                <a:solidFill>
                  <a:srgbClr val="008000"/>
                </a:solidFill>
              </a:rPr>
              <a:t>There is much in our world we have to be anxious about-health, relationships, careers,  state of the environment, ect. </a:t>
            </a:r>
          </a:p>
          <a:p>
            <a:pPr marL="82296" indent="0" fontAlgn="auto">
              <a:lnSpc>
                <a:spcPct val="80000"/>
              </a:lnSpc>
              <a:spcAft>
                <a:spcPts val="0"/>
              </a:spcAft>
              <a:buNone/>
              <a:defRPr/>
            </a:pPr>
            <a:r>
              <a:rPr lang="en-US" altLang="en-US" sz="2400" b="1" dirty="0">
                <a:solidFill>
                  <a:srgbClr val="008000"/>
                </a:solidFill>
              </a:rPr>
              <a:t>It is an </a:t>
            </a:r>
            <a:r>
              <a:rPr lang="en-US" altLang="en-US" sz="2400" b="1" dirty="0">
                <a:solidFill>
                  <a:srgbClr val="FF0000"/>
                </a:solidFill>
              </a:rPr>
              <a:t>emotional, psychological state</a:t>
            </a:r>
            <a:r>
              <a:rPr lang="en-US" altLang="en-US" sz="2400" b="1" dirty="0">
                <a:solidFill>
                  <a:srgbClr val="008000"/>
                </a:solidFill>
              </a:rPr>
              <a:t>, characterized by physiological arousal, an unpleasant feeling of tension and a sense of apprehension or dread about something in the future. </a:t>
            </a:r>
          </a:p>
          <a:p>
            <a:pPr marL="82296" indent="0" fontAlgn="auto">
              <a:lnSpc>
                <a:spcPct val="80000"/>
              </a:lnSpc>
              <a:spcAft>
                <a:spcPts val="0"/>
              </a:spcAft>
              <a:buNone/>
              <a:defRPr/>
            </a:pPr>
            <a:endParaRPr lang="en-US" altLang="en-US" sz="2400" b="1" dirty="0">
              <a:solidFill>
                <a:srgbClr val="008000"/>
              </a:solidFill>
            </a:endParaRPr>
          </a:p>
          <a:p>
            <a:pPr marL="82296" indent="0" fontAlgn="auto">
              <a:lnSpc>
                <a:spcPct val="80000"/>
              </a:lnSpc>
              <a:spcAft>
                <a:spcPts val="0"/>
              </a:spcAft>
              <a:buNone/>
              <a:defRPr/>
            </a:pPr>
            <a:r>
              <a:rPr lang="en-US" altLang="en-US" sz="2400" b="1" dirty="0">
                <a:solidFill>
                  <a:srgbClr val="FF0000"/>
                </a:solidFill>
              </a:rPr>
              <a:t>How can anxiety sometimes be helpful? –next slide</a:t>
            </a:r>
          </a:p>
          <a:p>
            <a:pPr marL="82296" indent="0" fontAlgn="auto">
              <a:lnSpc>
                <a:spcPct val="80000"/>
              </a:lnSpc>
              <a:spcAft>
                <a:spcPts val="0"/>
              </a:spcAft>
              <a:buNone/>
              <a:defRPr/>
            </a:pPr>
            <a:endParaRPr lang="en-US" altLang="en-US" b="1" dirty="0">
              <a:solidFill>
                <a:schemeClr val="accent3">
                  <a:lumMod val="75000"/>
                </a:schemeClr>
              </a:solidFill>
            </a:endParaRPr>
          </a:p>
        </p:txBody>
      </p:sp>
      <p:pic>
        <p:nvPicPr>
          <p:cNvPr id="1026" name="Picture 2" descr="C:\Users\Meredith\AppData\Local\Microsoft\Windows\Temporary Internet Files\Content.IE5\9GQAANYC\MC900365992[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8344" y="1309688"/>
            <a:ext cx="923925" cy="7889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anxiety</a:t>
            </a:r>
            <a:endParaRPr lang="en-CA" dirty="0"/>
          </a:p>
        </p:txBody>
      </p:sp>
      <p:sp>
        <p:nvSpPr>
          <p:cNvPr id="3" name="Content Placeholder 2"/>
          <p:cNvSpPr>
            <a:spLocks noGrp="1"/>
          </p:cNvSpPr>
          <p:nvPr>
            <p:ph idx="1"/>
          </p:nvPr>
        </p:nvSpPr>
        <p:spPr>
          <a:xfrm>
            <a:off x="1435100" y="2276872"/>
            <a:ext cx="7499350" cy="3971528"/>
          </a:xfrm>
        </p:spPr>
        <p:txBody>
          <a:bodyPr/>
          <a:lstStyle/>
          <a:p>
            <a:pPr marL="859536" lvl="1" indent="-457200" fontAlgn="auto">
              <a:lnSpc>
                <a:spcPct val="80000"/>
              </a:lnSpc>
              <a:spcAft>
                <a:spcPts val="0"/>
              </a:spcAft>
              <a:defRPr/>
            </a:pPr>
            <a:r>
              <a:rPr lang="en-US" altLang="en-US" sz="3200" dirty="0"/>
              <a:t>It  is </a:t>
            </a:r>
            <a:r>
              <a:rPr lang="en-US" altLang="en-US" sz="3200" dirty="0">
                <a:solidFill>
                  <a:srgbClr val="92D050"/>
                </a:solidFill>
              </a:rPr>
              <a:t>normal</a:t>
            </a:r>
            <a:r>
              <a:rPr lang="en-US" altLang="en-US" sz="3200" dirty="0"/>
              <a:t> to experience a certain amount of apprehension about future danger or misfortune.</a:t>
            </a:r>
          </a:p>
          <a:p>
            <a:pPr marL="859536" lvl="1" indent="-457200" fontAlgn="auto">
              <a:lnSpc>
                <a:spcPct val="80000"/>
              </a:lnSpc>
              <a:spcAft>
                <a:spcPts val="0"/>
              </a:spcAft>
              <a:defRPr/>
            </a:pPr>
            <a:r>
              <a:rPr lang="en-US" altLang="en-US" sz="3200" dirty="0"/>
              <a:t>Examples? *Eustress</a:t>
            </a:r>
          </a:p>
          <a:p>
            <a:pPr marL="82296" indent="0" fontAlgn="auto">
              <a:spcAft>
                <a:spcPts val="0"/>
              </a:spcAft>
              <a:buNone/>
              <a:defRPr/>
            </a:pPr>
            <a:endParaRPr lang="en-US" dirty="0"/>
          </a:p>
          <a:p>
            <a:endParaRPr lang="en-CA" dirty="0"/>
          </a:p>
        </p:txBody>
      </p:sp>
      <p:pic>
        <p:nvPicPr>
          <p:cNvPr id="3074" name="Picture 2" descr="C:\Users\Meredith\AppData\Local\Microsoft\Windows\Temporary Internet Files\Content.IE5\Z4G9VK57\MC90032003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5300" y="5233988"/>
            <a:ext cx="838200" cy="88741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Meredith\AppData\Local\Microsoft\Windows\Temporary Internet Files\Content.IE5\ZMFUZNW2\MC90035854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3925" y="4627563"/>
            <a:ext cx="1887538" cy="11604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Meredith\AppData\Local\Microsoft\Windows\Temporary Internet Files\Content.IE5\3WTIVVEQ\MC90028257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7038" y="279400"/>
            <a:ext cx="1789112" cy="18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52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Anxiety Disorders</a:t>
            </a:r>
            <a:endParaRPr lang="en-CA"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340768"/>
            <a:ext cx="7848872"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37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auto">
              <a:spcAft>
                <a:spcPts val="0"/>
              </a:spcAft>
              <a:defRPr/>
            </a:pPr>
            <a:r>
              <a:rPr lang="en-US" altLang="en-US" sz="3200" b="1" dirty="0">
                <a:solidFill>
                  <a:schemeClr val="tx2">
                    <a:satMod val="130000"/>
                  </a:schemeClr>
                </a:solidFill>
              </a:rPr>
              <a:t>Anxiety, Fear, and Panic</a:t>
            </a:r>
            <a:endParaRPr lang="en-US" sz="3200" dirty="0">
              <a:solidFill>
                <a:schemeClr val="tx2">
                  <a:satMod val="130000"/>
                </a:schemeClr>
              </a:solidFill>
            </a:endParaRPr>
          </a:p>
        </p:txBody>
      </p:sp>
      <p:sp>
        <p:nvSpPr>
          <p:cNvPr id="3" name="Content Placeholder 2"/>
          <p:cNvSpPr>
            <a:spLocks noGrp="1"/>
          </p:cNvSpPr>
          <p:nvPr>
            <p:ph idx="1"/>
          </p:nvPr>
        </p:nvSpPr>
        <p:spPr>
          <a:xfrm>
            <a:off x="1435100" y="1196752"/>
            <a:ext cx="7499350" cy="5051648"/>
          </a:xfrm>
        </p:spPr>
        <p:txBody>
          <a:bodyPr>
            <a:normAutofit fontScale="85000" lnSpcReduction="10000"/>
          </a:bodyPr>
          <a:lstStyle/>
          <a:p>
            <a:pPr marL="365760" indent="-283464" fontAlgn="auto">
              <a:lnSpc>
                <a:spcPct val="80000"/>
              </a:lnSpc>
              <a:spcAft>
                <a:spcPts val="0"/>
              </a:spcAft>
              <a:buFont typeface="Wingdings 2"/>
              <a:buChar char=""/>
              <a:defRPr/>
            </a:pPr>
            <a:r>
              <a:rPr lang="en-US" altLang="en-US" b="1" dirty="0">
                <a:solidFill>
                  <a:srgbClr val="0070C0"/>
                </a:solidFill>
              </a:rPr>
              <a:t>Fear</a:t>
            </a:r>
          </a:p>
          <a:p>
            <a:pPr marL="365760" indent="-283464" fontAlgn="auto">
              <a:lnSpc>
                <a:spcPct val="80000"/>
              </a:lnSpc>
              <a:spcAft>
                <a:spcPts val="0"/>
              </a:spcAft>
              <a:buFont typeface="Wingdings 2"/>
              <a:buChar char=""/>
              <a:defRPr/>
            </a:pPr>
            <a:endParaRPr lang="en-US" altLang="en-US" b="1" dirty="0">
              <a:solidFill>
                <a:schemeClr val="accent3">
                  <a:lumMod val="75000"/>
                </a:schemeClr>
              </a:solidFill>
            </a:endParaRPr>
          </a:p>
          <a:p>
            <a:pPr marL="640080" lvl="1" indent="-237744" fontAlgn="auto">
              <a:lnSpc>
                <a:spcPct val="80000"/>
              </a:lnSpc>
              <a:spcAft>
                <a:spcPts val="0"/>
              </a:spcAft>
              <a:buFont typeface="Verdana"/>
              <a:buChar char="◦"/>
              <a:defRPr/>
            </a:pPr>
            <a:r>
              <a:rPr lang="en-US" altLang="en-US" sz="3200" dirty="0"/>
              <a:t>Unpleasant emotion caused by the </a:t>
            </a:r>
            <a:r>
              <a:rPr lang="en-US" altLang="en-US" sz="3200" dirty="0">
                <a:solidFill>
                  <a:srgbClr val="92D050"/>
                </a:solidFill>
              </a:rPr>
              <a:t>belief</a:t>
            </a:r>
            <a:r>
              <a:rPr lang="en-US" altLang="en-US" sz="3200" dirty="0"/>
              <a:t> that someone or something is going to be dangerous, cause pain, or a threat of any kind. </a:t>
            </a:r>
          </a:p>
          <a:p>
            <a:pPr marL="640080" lvl="1" indent="-237744" fontAlgn="auto">
              <a:lnSpc>
                <a:spcPct val="80000"/>
              </a:lnSpc>
              <a:spcAft>
                <a:spcPts val="0"/>
              </a:spcAft>
              <a:buFont typeface="Verdana"/>
              <a:buChar char="◦"/>
              <a:defRPr/>
            </a:pPr>
            <a:endParaRPr lang="en-US" altLang="en-US" sz="3200" dirty="0"/>
          </a:p>
          <a:p>
            <a:pPr marL="640080" lvl="1" indent="-237744" fontAlgn="auto">
              <a:lnSpc>
                <a:spcPct val="80000"/>
              </a:lnSpc>
              <a:spcAft>
                <a:spcPts val="0"/>
              </a:spcAft>
              <a:buFont typeface="Verdana"/>
              <a:buChar char="◦"/>
              <a:defRPr/>
            </a:pPr>
            <a:r>
              <a:rPr lang="en-US" altLang="en-US" sz="3200" dirty="0"/>
              <a:t>Immediate fight or flight response to danger or threat (whether it is real or imagined.)</a:t>
            </a:r>
          </a:p>
          <a:p>
            <a:pPr marL="640080" lvl="1" indent="-237744" fontAlgn="auto">
              <a:lnSpc>
                <a:spcPct val="80000"/>
              </a:lnSpc>
              <a:spcAft>
                <a:spcPts val="0"/>
              </a:spcAft>
              <a:buFont typeface="Verdana"/>
              <a:buChar char="◦"/>
              <a:defRPr/>
            </a:pPr>
            <a:endParaRPr lang="en-US" altLang="en-US" sz="3200" dirty="0"/>
          </a:p>
          <a:p>
            <a:pPr marL="640080" lvl="1" indent="-237744" fontAlgn="auto">
              <a:lnSpc>
                <a:spcPct val="80000"/>
              </a:lnSpc>
              <a:spcAft>
                <a:spcPts val="0"/>
              </a:spcAft>
              <a:buFont typeface="Verdana"/>
              <a:buChar char="◦"/>
              <a:defRPr/>
            </a:pPr>
            <a:r>
              <a:rPr lang="en-US" altLang="en-US" sz="3200" dirty="0"/>
              <a:t>Strong avoidance/escapist tendencies</a:t>
            </a:r>
          </a:p>
          <a:p>
            <a:pPr marL="640080" lvl="1" indent="-237744" fontAlgn="auto">
              <a:lnSpc>
                <a:spcPct val="80000"/>
              </a:lnSpc>
              <a:spcAft>
                <a:spcPts val="0"/>
              </a:spcAft>
              <a:buFont typeface="Verdana"/>
              <a:buChar char="◦"/>
              <a:defRPr/>
            </a:pPr>
            <a:endParaRPr lang="en-US" altLang="en-US" sz="3200" dirty="0"/>
          </a:p>
          <a:p>
            <a:pPr marL="640080" lvl="1" indent="-237744" fontAlgn="auto">
              <a:lnSpc>
                <a:spcPct val="80000"/>
              </a:lnSpc>
              <a:spcAft>
                <a:spcPts val="0"/>
              </a:spcAft>
              <a:buFont typeface="Verdana"/>
              <a:buChar char="◦"/>
              <a:defRPr/>
            </a:pPr>
            <a:r>
              <a:rPr lang="en-US" altLang="en-US" sz="3200" dirty="0"/>
              <a:t>Involves abrupt activation of the sympathetic nervous system- the part of our CNS that prepares us for the threat of emergency. </a:t>
            </a:r>
          </a:p>
          <a:p>
            <a:pPr marL="365760" indent="-283464" fontAlgn="auto">
              <a:spcAft>
                <a:spcPts val="0"/>
              </a:spcAft>
              <a:buFont typeface="Wingdings 2"/>
              <a:buChar char=""/>
              <a:defRPr/>
            </a:pPr>
            <a:endParaRPr lang="en-US" altLang="en-US" dirty="0"/>
          </a:p>
          <a:p>
            <a:pPr marL="365760" indent="-283464" fontAlgn="auto">
              <a:spcAft>
                <a:spcPts val="0"/>
              </a:spcAft>
              <a:buFont typeface="Wingdings 2"/>
              <a:buChar char=""/>
              <a:defRPr/>
            </a:pP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116632"/>
            <a:ext cx="259080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 and Physiological</a:t>
            </a:r>
            <a:endParaRPr lang="en-CA"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3200" y="1484784"/>
            <a:ext cx="6067963" cy="4429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5694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altLang="en-US" sz="4400" b="1" dirty="0">
                <a:solidFill>
                  <a:schemeClr val="tx2">
                    <a:satMod val="130000"/>
                  </a:schemeClr>
                </a:solidFill>
              </a:rPr>
              <a:t>From Normal to </a:t>
            </a:r>
            <a:r>
              <a:rPr lang="en-US" altLang="en-US" sz="4400" b="1" dirty="0">
                <a:solidFill>
                  <a:srgbClr val="92D050"/>
                </a:solidFill>
              </a:rPr>
              <a:t>Disordered </a:t>
            </a:r>
            <a:r>
              <a:rPr lang="en-US" altLang="en-US" sz="4400" b="1" dirty="0">
                <a:solidFill>
                  <a:schemeClr val="tx2">
                    <a:satMod val="130000"/>
                  </a:schemeClr>
                </a:solidFill>
              </a:rPr>
              <a:t>Anxiety and Fear</a:t>
            </a:r>
            <a:endParaRPr lang="en-US" dirty="0">
              <a:solidFill>
                <a:schemeClr val="tx2">
                  <a:satMod val="130000"/>
                </a:schemeClr>
              </a:solidFill>
            </a:endParaRPr>
          </a:p>
        </p:txBody>
      </p:sp>
      <p:sp>
        <p:nvSpPr>
          <p:cNvPr id="3" name="Content Placeholder 2"/>
          <p:cNvSpPr>
            <a:spLocks noGrp="1"/>
          </p:cNvSpPr>
          <p:nvPr>
            <p:ph idx="1"/>
          </p:nvPr>
        </p:nvSpPr>
        <p:spPr>
          <a:xfrm>
            <a:off x="1435100" y="1447800"/>
            <a:ext cx="7499350" cy="5149552"/>
          </a:xfrm>
        </p:spPr>
        <p:txBody>
          <a:bodyPr>
            <a:normAutofit/>
          </a:bodyPr>
          <a:lstStyle/>
          <a:p>
            <a:pPr marL="365760" indent="-283464" fontAlgn="auto">
              <a:spcAft>
                <a:spcPts val="0"/>
              </a:spcAft>
              <a:buFont typeface="Wingdings 2"/>
              <a:buChar char=""/>
              <a:defRPr/>
            </a:pPr>
            <a:r>
              <a:rPr lang="en-US" altLang="en-US" dirty="0"/>
              <a:t>Characteristics of Anxiety Disorders:</a:t>
            </a:r>
          </a:p>
          <a:p>
            <a:pPr marL="859536" lvl="1" indent="-457200" fontAlgn="auto">
              <a:spcAft>
                <a:spcPts val="0"/>
              </a:spcAft>
              <a:defRPr/>
            </a:pPr>
            <a:r>
              <a:rPr lang="en-US" altLang="en-US" dirty="0">
                <a:solidFill>
                  <a:schemeClr val="accent6">
                    <a:lumMod val="60000"/>
                    <a:lumOff val="40000"/>
                  </a:schemeClr>
                </a:solidFill>
              </a:rPr>
              <a:t>Psychological disorders – Pervasive and persistent symptoms of anxiety and fear </a:t>
            </a:r>
          </a:p>
          <a:p>
            <a:pPr marL="859536" lvl="1" indent="-457200" fontAlgn="auto">
              <a:spcAft>
                <a:spcPts val="0"/>
              </a:spcAft>
              <a:defRPr/>
            </a:pPr>
            <a:r>
              <a:rPr lang="en-US" altLang="en-US" dirty="0"/>
              <a:t>Involve excessive avoidance and escapist tendencies, symptoms can cause significant distress.</a:t>
            </a:r>
          </a:p>
          <a:p>
            <a:pPr marL="859536" lvl="1" indent="-457200" fontAlgn="auto">
              <a:spcAft>
                <a:spcPts val="0"/>
              </a:spcAft>
              <a:defRPr/>
            </a:pPr>
            <a:r>
              <a:rPr lang="en-US" altLang="en-US" dirty="0">
                <a:hlinkClick r:id="rId2"/>
              </a:rPr>
              <a:t>http://www.youtube.com/watch?v=BXHxg6Ug9GM</a:t>
            </a:r>
            <a:endParaRPr lang="en-US" altLang="en-US" dirty="0"/>
          </a:p>
          <a:p>
            <a:pPr marL="859536" lvl="1" indent="-457200" fontAlgn="auto">
              <a:spcAft>
                <a:spcPts val="0"/>
              </a:spcAft>
              <a:defRPr/>
            </a:pPr>
            <a:endParaRPr lang="en-US" altLang="en-US" dirty="0"/>
          </a:p>
          <a:p>
            <a:pPr marL="859536" lvl="1" indent="-457200" fontAlgn="auto">
              <a:spcAft>
                <a:spcPts val="0"/>
              </a:spcAft>
              <a:defRPr/>
            </a:pPr>
            <a:r>
              <a:rPr lang="en-US" altLang="en-US" dirty="0"/>
              <a:t>Features of Anxiety chart- </a:t>
            </a:r>
            <a:r>
              <a:rPr lang="en-US" altLang="en-US" dirty="0" err="1"/>
              <a:t>pg</a:t>
            </a:r>
            <a:r>
              <a:rPr lang="en-US" altLang="en-US" dirty="0"/>
              <a:t> 100</a:t>
            </a:r>
          </a:p>
          <a:p>
            <a:pPr marL="640080" lvl="1" indent="-237744" fontAlgn="auto">
              <a:spcAft>
                <a:spcPts val="0"/>
              </a:spcAft>
              <a:buFont typeface="Verdana"/>
              <a:buChar char="◦"/>
              <a:defRPr/>
            </a:pPr>
            <a:endParaRPr lang="en-US" altLang="en-US" dirty="0"/>
          </a:p>
          <a:p>
            <a:pPr marL="365760" indent="-283464" fontAlgn="auto">
              <a:spcAft>
                <a:spcPts val="0"/>
              </a:spcAft>
              <a:buFont typeface="Wingdings 2"/>
              <a:buChar char=""/>
              <a:defRPr/>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Panic as An Anxiety Disorder</a:t>
            </a:r>
            <a:endParaRPr lang="en-CA" dirty="0"/>
          </a:p>
        </p:txBody>
      </p:sp>
      <p:pic>
        <p:nvPicPr>
          <p:cNvPr id="4098" name="Picture 2" descr="C:\Users\Meredith\AppData\Local\Microsoft\Windows\Temporary Internet Files\Content.IE5\ZMFUZNW2\MC90043668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4221088"/>
            <a:ext cx="1444625" cy="182245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186163"/>
            <a:ext cx="24669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521" y="1812550"/>
            <a:ext cx="2867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1317345"/>
            <a:ext cx="14478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9817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274638"/>
            <a:ext cx="7499350" cy="778098"/>
          </a:xfrm>
        </p:spPr>
        <p:txBody>
          <a:bodyPr/>
          <a:lstStyle/>
          <a:p>
            <a:pPr fontAlgn="auto">
              <a:spcAft>
                <a:spcPts val="0"/>
              </a:spcAft>
              <a:defRPr/>
            </a:pPr>
            <a:r>
              <a:rPr lang="en-US" altLang="en-US" sz="4400" b="1" dirty="0">
                <a:solidFill>
                  <a:schemeClr val="tx2">
                    <a:satMod val="130000"/>
                  </a:schemeClr>
                </a:solidFill>
              </a:rPr>
              <a:t>Panic Attacks</a:t>
            </a:r>
            <a:endParaRPr lang="en-US" dirty="0">
              <a:solidFill>
                <a:schemeClr val="tx2">
                  <a:satMod val="130000"/>
                </a:schemeClr>
              </a:solidFill>
            </a:endParaRPr>
          </a:p>
        </p:txBody>
      </p:sp>
      <p:sp>
        <p:nvSpPr>
          <p:cNvPr id="18434" name="Content Placeholder 2"/>
          <p:cNvSpPr>
            <a:spLocks noGrp="1"/>
          </p:cNvSpPr>
          <p:nvPr>
            <p:ph idx="1"/>
          </p:nvPr>
        </p:nvSpPr>
        <p:spPr>
          <a:xfrm>
            <a:off x="1115616" y="1124744"/>
            <a:ext cx="7818834" cy="5400600"/>
          </a:xfrm>
        </p:spPr>
        <p:txBody>
          <a:bodyPr/>
          <a:lstStyle/>
          <a:p>
            <a:pPr>
              <a:lnSpc>
                <a:spcPct val="80000"/>
              </a:lnSpc>
            </a:pPr>
            <a:r>
              <a:rPr lang="en-US" altLang="en-US" sz="2600" dirty="0"/>
              <a:t>What Is a Panic Attack?</a:t>
            </a:r>
          </a:p>
          <a:p>
            <a:pPr lvl="1">
              <a:lnSpc>
                <a:spcPct val="80000"/>
              </a:lnSpc>
            </a:pPr>
            <a:r>
              <a:rPr lang="en-US" altLang="en-US" sz="2600" dirty="0"/>
              <a:t>Abrupt experience of intense fear or discomfort</a:t>
            </a:r>
          </a:p>
          <a:p>
            <a:pPr lvl="1">
              <a:lnSpc>
                <a:spcPct val="80000"/>
              </a:lnSpc>
            </a:pPr>
            <a:r>
              <a:rPr lang="en-US" altLang="en-US" sz="2600" dirty="0"/>
              <a:t>Accompanied by several physical symptoms (e.g., breathlessness, chest pain)</a:t>
            </a:r>
          </a:p>
          <a:p>
            <a:pPr>
              <a:lnSpc>
                <a:spcPct val="80000"/>
              </a:lnSpc>
            </a:pPr>
            <a:r>
              <a:rPr lang="en-US" altLang="en-US" sz="2600" dirty="0">
                <a:solidFill>
                  <a:srgbClr val="0070C0"/>
                </a:solidFill>
              </a:rPr>
              <a:t>Panic Disorder </a:t>
            </a:r>
            <a:r>
              <a:rPr lang="en-US" altLang="en-US" sz="2600" dirty="0"/>
              <a:t>is the occurrence </a:t>
            </a:r>
            <a:r>
              <a:rPr lang="en-US" altLang="en-US" sz="2600" dirty="0">
                <a:solidFill>
                  <a:srgbClr val="0070C0"/>
                </a:solidFill>
              </a:rPr>
              <a:t>of repeated</a:t>
            </a:r>
            <a:r>
              <a:rPr lang="en-US" altLang="en-US" sz="2600" dirty="0"/>
              <a:t>, </a:t>
            </a:r>
            <a:r>
              <a:rPr lang="en-US" altLang="en-US" sz="2600" dirty="0">
                <a:solidFill>
                  <a:srgbClr val="0070C0"/>
                </a:solidFill>
              </a:rPr>
              <a:t>unexpected </a:t>
            </a:r>
            <a:r>
              <a:rPr lang="en-US" altLang="en-US" sz="2600" dirty="0"/>
              <a:t>panic attacks. They are intense anxiety reactions accompanied by shortness of breath, difficulty breathing,  heavy perspiration,  weakness and dizziness, accompanied by feelings of terror, helplessness and a strong desire to escape. </a:t>
            </a:r>
          </a:p>
          <a:p>
            <a:pPr>
              <a:lnSpc>
                <a:spcPct val="80000"/>
              </a:lnSpc>
            </a:pPr>
            <a:r>
              <a:rPr lang="en-US" altLang="en-US" sz="2600" dirty="0"/>
              <a:t>Have to have repeat episodes for it to be a diagnosed disorder. </a:t>
            </a:r>
          </a:p>
          <a:p>
            <a:r>
              <a:rPr lang="en-US" sz="2600" dirty="0"/>
              <a:t>Can be associated with agoraphobia, or other phobias such as specific, social, OCD, PTSD,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Diagnostic Features of Panic Attacks</a:t>
            </a:r>
          </a:p>
        </p:txBody>
      </p:sp>
      <p:sp>
        <p:nvSpPr>
          <p:cNvPr id="3" name="Content Placeholder 2"/>
          <p:cNvSpPr>
            <a:spLocks noGrp="1"/>
          </p:cNvSpPr>
          <p:nvPr>
            <p:ph idx="1"/>
          </p:nvPr>
        </p:nvSpPr>
        <p:spPr/>
        <p:txBody>
          <a:bodyPr/>
          <a:lstStyle/>
          <a:p>
            <a:r>
              <a:rPr lang="en-US" dirty="0"/>
              <a:t>Heart palpitations</a:t>
            </a:r>
          </a:p>
          <a:p>
            <a:r>
              <a:rPr lang="en-US" dirty="0"/>
              <a:t>Sweating</a:t>
            </a:r>
          </a:p>
          <a:p>
            <a:r>
              <a:rPr lang="en-US" dirty="0"/>
              <a:t>Trembling</a:t>
            </a:r>
          </a:p>
          <a:p>
            <a:r>
              <a:rPr lang="en-US" dirty="0"/>
              <a:t>Shortness of breath or being smothered sensation</a:t>
            </a:r>
          </a:p>
          <a:p>
            <a:r>
              <a:rPr lang="en-US" dirty="0"/>
              <a:t>Chest pains</a:t>
            </a:r>
          </a:p>
          <a:p>
            <a:r>
              <a:rPr lang="en-US" dirty="0"/>
              <a:t>Nausea</a:t>
            </a:r>
          </a:p>
          <a:p>
            <a:r>
              <a:rPr lang="en-US" dirty="0"/>
              <a:t>Fear of losing control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Removing the stigma</a:t>
            </a:r>
          </a:p>
        </p:txBody>
      </p:sp>
      <p:pic>
        <p:nvPicPr>
          <p:cNvPr id="4" name="Content Placeholder 3"/>
          <p:cNvPicPr>
            <a:picLocks noGrp="1" noChangeAspect="1"/>
          </p:cNvPicPr>
          <p:nvPr>
            <p:ph idx="1"/>
          </p:nvPr>
        </p:nvPicPr>
        <p:blipFill>
          <a:blip r:embed="rId2"/>
          <a:stretch>
            <a:fillRect/>
          </a:stretch>
        </p:blipFill>
        <p:spPr>
          <a:xfrm>
            <a:off x="347609" y="1417638"/>
            <a:ext cx="3637111" cy="3637111"/>
          </a:xfrm>
          <a:prstGeom prst="rect">
            <a:avLst/>
          </a:prstGeom>
        </p:spPr>
      </p:pic>
      <p:pic>
        <p:nvPicPr>
          <p:cNvPr id="5" name="Picture 4"/>
          <p:cNvPicPr>
            <a:picLocks noChangeAspect="1"/>
          </p:cNvPicPr>
          <p:nvPr/>
        </p:nvPicPr>
        <p:blipFill>
          <a:blip r:embed="rId3"/>
          <a:stretch>
            <a:fillRect/>
          </a:stretch>
        </p:blipFill>
        <p:spPr>
          <a:xfrm>
            <a:off x="6588224" y="274638"/>
            <a:ext cx="2247900" cy="3267075"/>
          </a:xfrm>
          <a:prstGeom prst="rect">
            <a:avLst/>
          </a:prstGeom>
        </p:spPr>
      </p:pic>
      <p:pic>
        <p:nvPicPr>
          <p:cNvPr id="6" name="Picture 5"/>
          <p:cNvPicPr>
            <a:picLocks noChangeAspect="1"/>
          </p:cNvPicPr>
          <p:nvPr/>
        </p:nvPicPr>
        <p:blipFill>
          <a:blip r:embed="rId4"/>
          <a:stretch>
            <a:fillRect/>
          </a:stretch>
        </p:blipFill>
        <p:spPr>
          <a:xfrm>
            <a:off x="3984720" y="2779440"/>
            <a:ext cx="2953172" cy="3810545"/>
          </a:xfrm>
          <a:prstGeom prst="rect">
            <a:avLst/>
          </a:prstGeom>
        </p:spPr>
      </p:pic>
      <p:pic>
        <p:nvPicPr>
          <p:cNvPr id="8" name="Picture 7"/>
          <p:cNvPicPr>
            <a:picLocks noChangeAspect="1"/>
          </p:cNvPicPr>
          <p:nvPr/>
        </p:nvPicPr>
        <p:blipFill>
          <a:blip r:embed="rId5"/>
          <a:stretch>
            <a:fillRect/>
          </a:stretch>
        </p:blipFill>
        <p:spPr>
          <a:xfrm>
            <a:off x="3700349" y="1356620"/>
            <a:ext cx="2466975" cy="1847850"/>
          </a:xfrm>
          <a:prstGeom prst="rect">
            <a:avLst/>
          </a:prstGeom>
        </p:spPr>
      </p:pic>
    </p:spTree>
    <p:extLst>
      <p:ext uri="{BB962C8B-B14F-4D97-AF65-F5344CB8AC3E}">
        <p14:creationId xmlns:p14="http://schemas.microsoft.com/office/powerpoint/2010/main" val="284651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Phobias</a:t>
            </a:r>
            <a:endParaRPr lang="en-CA" dirty="0"/>
          </a:p>
        </p:txBody>
      </p:sp>
      <p:sp>
        <p:nvSpPr>
          <p:cNvPr id="2" name="Content Placeholder 1"/>
          <p:cNvSpPr>
            <a:spLocks noGrp="1"/>
          </p:cNvSpPr>
          <p:nvPr>
            <p:ph idx="1"/>
          </p:nvPr>
        </p:nvSpPr>
        <p:spPr/>
        <p:txBody>
          <a:bodyPr/>
          <a:lstStyle/>
          <a:p>
            <a:r>
              <a:rPr lang="en-CA" dirty="0">
                <a:hlinkClick r:id="rId2"/>
              </a:rPr>
              <a:t>https://www.youtube.com/watch?v=Xge49FuX5v4</a:t>
            </a:r>
            <a:endParaRPr lang="en-CA"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118" y="2619375"/>
            <a:ext cx="6048709" cy="347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2520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Specific Phobias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498" y="3933056"/>
            <a:ext cx="3803234" cy="26051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559" y="1413711"/>
            <a:ext cx="2242939" cy="22429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487" y="404664"/>
            <a:ext cx="3742152" cy="3073619"/>
          </a:xfrm>
          <a:prstGeom prst="rect">
            <a:avLst/>
          </a:prstGeom>
        </p:spPr>
      </p:pic>
    </p:spTree>
    <p:extLst>
      <p:ext uri="{BB962C8B-B14F-4D97-AF65-F5344CB8AC3E}">
        <p14:creationId xmlns:p14="http://schemas.microsoft.com/office/powerpoint/2010/main" val="1693620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Types of Phobias</a:t>
            </a:r>
          </a:p>
        </p:txBody>
      </p:sp>
      <p:sp>
        <p:nvSpPr>
          <p:cNvPr id="3" name="Content Placeholder 2"/>
          <p:cNvSpPr>
            <a:spLocks noGrp="1"/>
          </p:cNvSpPr>
          <p:nvPr>
            <p:ph idx="1"/>
          </p:nvPr>
        </p:nvSpPr>
        <p:spPr>
          <a:xfrm>
            <a:off x="1187624" y="1340768"/>
            <a:ext cx="7746826" cy="5040560"/>
          </a:xfrm>
        </p:spPr>
        <p:txBody>
          <a:bodyPr/>
          <a:lstStyle/>
          <a:p>
            <a:r>
              <a:rPr lang="en-US" sz="2800" dirty="0"/>
              <a:t>Agoraphobia</a:t>
            </a:r>
          </a:p>
          <a:p>
            <a:r>
              <a:rPr lang="en-US" dirty="0">
                <a:hlinkClick r:id="rId3"/>
              </a:rPr>
              <a:t>http://www.youtube.com/watch?v=BL2RP0Ojgnw&amp;feature=related</a:t>
            </a:r>
            <a:endParaRPr lang="en-US" dirty="0"/>
          </a:p>
          <a:p>
            <a:r>
              <a:rPr lang="en-CA" dirty="0">
                <a:hlinkClick r:id="rId4"/>
              </a:rPr>
              <a:t>http://www.fearof.net/top-10-phobias-of-all-time/</a:t>
            </a:r>
            <a:endParaRPr lang="en-US" dirty="0"/>
          </a:p>
          <a:p>
            <a:endParaRPr lang="en-US" dirty="0"/>
          </a:p>
          <a:p>
            <a:endParaRPr lang="en-US" dirty="0"/>
          </a:p>
          <a:p>
            <a:endParaRPr lang="en-US" dirty="0"/>
          </a:p>
          <a:p>
            <a:endParaRPr lang="en-US" dirty="0"/>
          </a:p>
        </p:txBody>
      </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005064"/>
            <a:ext cx="6197845" cy="2705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OCD</a:t>
            </a:r>
            <a:endParaRPr lang="en-CA"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9406" y="1942935"/>
            <a:ext cx="5730737" cy="381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977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Obsessive Compulsive Disorder</a:t>
            </a:r>
            <a:endParaRPr lang="en-CA" dirty="0"/>
          </a:p>
        </p:txBody>
      </p:sp>
      <p:sp>
        <p:nvSpPr>
          <p:cNvPr id="3" name="Content Placeholder 2"/>
          <p:cNvSpPr>
            <a:spLocks noGrp="1"/>
          </p:cNvSpPr>
          <p:nvPr>
            <p:ph idx="1"/>
          </p:nvPr>
        </p:nvSpPr>
        <p:spPr/>
        <p:txBody>
          <a:bodyPr/>
          <a:lstStyle/>
          <a:p>
            <a:r>
              <a:rPr lang="en-CA" dirty="0">
                <a:hlinkClick r:id="rId2"/>
              </a:rPr>
              <a:t>http://www.youtube.com/watch?v=dSZNnz9SM4g</a:t>
            </a:r>
            <a:endParaRPr lang="en-CA"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204864"/>
            <a:ext cx="3944937"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937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OCD</a:t>
            </a:r>
            <a:endParaRPr lang="en-CA" dirty="0"/>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844824"/>
            <a:ext cx="7499350" cy="385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564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Trauma and Stressor-related disorders</a:t>
            </a:r>
          </a:p>
        </p:txBody>
      </p:sp>
      <p:sp>
        <p:nvSpPr>
          <p:cNvPr id="3" name="Content Placeholder 2"/>
          <p:cNvSpPr>
            <a:spLocks noGrp="1"/>
          </p:cNvSpPr>
          <p:nvPr>
            <p:ph idx="1"/>
          </p:nvPr>
        </p:nvSpPr>
        <p:spPr/>
        <p:txBody>
          <a:bodyPr/>
          <a:lstStyle/>
          <a:p>
            <a:r>
              <a:rPr lang="en-US" sz="2400" dirty="0"/>
              <a:t>Newer chapter in DSM 5</a:t>
            </a:r>
          </a:p>
          <a:p>
            <a:r>
              <a:rPr lang="en-US" sz="2400" u="sng" dirty="0">
                <a:solidFill>
                  <a:srgbClr val="FF0000"/>
                </a:solidFill>
              </a:rPr>
              <a:t>Adjustment Disorders</a:t>
            </a:r>
            <a:r>
              <a:rPr lang="en-US" sz="2400" dirty="0"/>
              <a:t>-among the mildest of the disorders</a:t>
            </a:r>
          </a:p>
          <a:p>
            <a:r>
              <a:rPr lang="en-US" sz="2400" dirty="0"/>
              <a:t>Within a few months of the onset of the stressor</a:t>
            </a:r>
          </a:p>
          <a:p>
            <a:r>
              <a:rPr lang="en-US" sz="2400" dirty="0"/>
              <a:t>Significant impairment in social, occupational, or academic functioning </a:t>
            </a:r>
          </a:p>
          <a:p>
            <a:r>
              <a:rPr lang="en-US" sz="2400" dirty="0"/>
              <a:t>Exceeding emotional distress</a:t>
            </a:r>
          </a:p>
          <a:p>
            <a:r>
              <a:rPr lang="en-US" sz="2400" dirty="0"/>
              <a:t>Must not meet </a:t>
            </a:r>
            <a:r>
              <a:rPr lang="en-US" sz="2400" dirty="0" err="1"/>
              <a:t>Dx</a:t>
            </a:r>
            <a:r>
              <a:rPr lang="en-US" sz="2400" dirty="0"/>
              <a:t> of other clinical syndromes</a:t>
            </a:r>
          </a:p>
          <a:p>
            <a:r>
              <a:rPr lang="en-US" sz="2400" dirty="0"/>
              <a:t>May resolve, cope or if reaches 6 months may be diagnosed as another disorder</a:t>
            </a:r>
          </a:p>
        </p:txBody>
      </p:sp>
    </p:spTree>
    <p:extLst>
      <p:ext uri="{BB962C8B-B14F-4D97-AF65-F5344CB8AC3E}">
        <p14:creationId xmlns:p14="http://schemas.microsoft.com/office/powerpoint/2010/main" val="699930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51520" y="4230430"/>
            <a:ext cx="5040560" cy="2438929"/>
          </a:xfrm>
        </p:spPr>
        <p:txBody>
          <a:bodyPr>
            <a:normAutofit/>
          </a:bodyPr>
          <a:lstStyle/>
          <a:p>
            <a:r>
              <a:rPr lang="en-CA" dirty="0"/>
              <a:t>PTSD Is an anxiety disorder found in people who have been through extremely traumatic events.  A traumatic event can be defined as an event that has a capacity to provoke fear, helplessness, or horror in response to the threat of injury or death. </a:t>
            </a:r>
          </a:p>
          <a:p>
            <a:endParaRPr lang="en-CA" dirty="0"/>
          </a:p>
        </p:txBody>
      </p:sp>
      <p:sp>
        <p:nvSpPr>
          <p:cNvPr id="3" name="Title 2"/>
          <p:cNvSpPr>
            <a:spLocks noGrp="1"/>
          </p:cNvSpPr>
          <p:nvPr>
            <p:ph type="title"/>
          </p:nvPr>
        </p:nvSpPr>
        <p:spPr>
          <a:xfrm>
            <a:off x="683568" y="0"/>
            <a:ext cx="7776864" cy="2103120"/>
          </a:xfrm>
        </p:spPr>
        <p:txBody>
          <a:bodyPr>
            <a:normAutofit/>
          </a:bodyPr>
          <a:lstStyle/>
          <a:p>
            <a:r>
              <a:rPr lang="en-CA" sz="100" dirty="0"/>
              <a:t>Post – Traumatic Stress disorder </a:t>
            </a:r>
            <a:r>
              <a:rPr lang="en-CA" sz="3400" dirty="0"/>
              <a:t>(PTSD)</a:t>
            </a:r>
            <a:br>
              <a:rPr lang="en-CA" dirty="0"/>
            </a:br>
            <a:br>
              <a:rPr lang="en-CA" dirty="0"/>
            </a:br>
            <a:endParaRPr lang="en-CA" sz="5400" dirty="0"/>
          </a:p>
        </p:txBody>
      </p:sp>
      <p:sp>
        <p:nvSpPr>
          <p:cNvPr id="6" name="TextBox 5"/>
          <p:cNvSpPr txBox="1"/>
          <p:nvPr/>
        </p:nvSpPr>
        <p:spPr>
          <a:xfrm>
            <a:off x="5292080" y="2690406"/>
            <a:ext cx="3707904" cy="2031325"/>
          </a:xfrm>
          <a:prstGeom prst="rect">
            <a:avLst/>
          </a:prstGeom>
          <a:noFill/>
        </p:spPr>
        <p:txBody>
          <a:bodyPr wrap="square" rtlCol="0">
            <a:spAutoFit/>
          </a:bodyPr>
          <a:lstStyle/>
          <a:p>
            <a:r>
              <a:rPr lang="en-CA" dirty="0">
                <a:solidFill>
                  <a:prstClr val="black"/>
                </a:solidFill>
              </a:rPr>
              <a:t>Individuals who are exposed to traumatic experiences are at a higher risk for PTSD as well as major depression, panic disorder, general anxiety disorders, and potential substance abuse. </a:t>
            </a:r>
          </a:p>
          <a:p>
            <a:endParaRPr lang="en-CA" dirty="0">
              <a:solidFill>
                <a:prstClr val="black"/>
              </a:solidFill>
            </a:endParaRPr>
          </a:p>
        </p:txBody>
      </p:sp>
      <p:pic>
        <p:nvPicPr>
          <p:cNvPr id="8" name="Picture 7"/>
          <p:cNvPicPr/>
          <p:nvPr/>
        </p:nvPicPr>
        <p:blipFill>
          <a:blip r:embed="rId2" cstate="print">
            <a:extLst>
              <a:ext uri="{BEBA8EAE-BF5A-486C-A8C5-ECC9F3942E4B}">
                <a14:imgProps xmlns:a14="http://schemas.microsoft.com/office/drawing/2010/main">
                  <a14:imgLayer r:embed="rId3">
                    <a14:imgEffect>
                      <a14:backgroundRemoval t="1558" b="89720" l="5803" r="98646"/>
                    </a14:imgEffect>
                  </a14:imgLayer>
                </a14:imgProps>
              </a:ext>
              <a:ext uri="{28A0092B-C50C-407E-A947-70E740481C1C}">
                <a14:useLocalDpi xmlns:a14="http://schemas.microsoft.com/office/drawing/2010/main" val="0"/>
              </a:ext>
            </a:extLst>
          </a:blip>
          <a:stretch>
            <a:fillRect/>
          </a:stretch>
        </p:blipFill>
        <p:spPr>
          <a:xfrm>
            <a:off x="6732240" y="5585301"/>
            <a:ext cx="2016224" cy="917306"/>
          </a:xfrm>
          <a:prstGeom prst="rect">
            <a:avLst/>
          </a:prstGeom>
          <a:effectLst>
            <a:outerShdw blurRad="50800" dist="444500" dir="6300000" algn="ctr" rotWithShape="0">
              <a:srgbClr val="000000">
                <a:alpha val="84000"/>
              </a:srgbClr>
            </a:outerShdw>
            <a:reflection stA="71000" endPos="65000" dist="50800" dir="5400000" sy="-100000" algn="bl" rotWithShape="0"/>
          </a:effectLst>
        </p:spPr>
      </p:pic>
      <p:pic>
        <p:nvPicPr>
          <p:cNvPr id="4" name="Picture 3">
            <a:extLst>
              <a:ext uri="{FF2B5EF4-FFF2-40B4-BE49-F238E27FC236}">
                <a16:creationId xmlns:a16="http://schemas.microsoft.com/office/drawing/2014/main" id="{E559ED88-56DF-5C45-8B71-82340D3A4EA8}"/>
              </a:ext>
            </a:extLst>
          </p:cNvPr>
          <p:cNvPicPr>
            <a:picLocks noChangeAspect="1"/>
          </p:cNvPicPr>
          <p:nvPr/>
        </p:nvPicPr>
        <p:blipFill>
          <a:blip r:embed="rId4"/>
          <a:stretch>
            <a:fillRect/>
          </a:stretch>
        </p:blipFill>
        <p:spPr>
          <a:xfrm>
            <a:off x="683568" y="764704"/>
            <a:ext cx="3667336" cy="3667336"/>
          </a:xfrm>
          <a:prstGeom prst="rect">
            <a:avLst/>
          </a:prstGeom>
        </p:spPr>
      </p:pic>
    </p:spTree>
    <p:extLst>
      <p:ext uri="{BB962C8B-B14F-4D97-AF65-F5344CB8AC3E}">
        <p14:creationId xmlns:p14="http://schemas.microsoft.com/office/powerpoint/2010/main" val="760693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Animals experience it too</a:t>
            </a:r>
          </a:p>
        </p:txBody>
      </p:sp>
      <p:pic>
        <p:nvPicPr>
          <p:cNvPr id="4" name="Content Placeholder 3"/>
          <p:cNvPicPr>
            <a:picLocks noGrp="1" noChangeAspect="1"/>
          </p:cNvPicPr>
          <p:nvPr>
            <p:ph idx="1"/>
          </p:nvPr>
        </p:nvPicPr>
        <p:blipFill>
          <a:blip r:embed="rId2"/>
          <a:stretch>
            <a:fillRect/>
          </a:stretch>
        </p:blipFill>
        <p:spPr>
          <a:xfrm>
            <a:off x="6406035" y="1231982"/>
            <a:ext cx="2149699" cy="3189500"/>
          </a:xfrm>
          <a:prstGeom prst="rect">
            <a:avLst/>
          </a:prstGeom>
        </p:spPr>
      </p:pic>
      <p:pic>
        <p:nvPicPr>
          <p:cNvPr id="5" name="Picture 4"/>
          <p:cNvPicPr>
            <a:picLocks noChangeAspect="1"/>
          </p:cNvPicPr>
          <p:nvPr/>
        </p:nvPicPr>
        <p:blipFill>
          <a:blip r:embed="rId3"/>
          <a:stretch>
            <a:fillRect/>
          </a:stretch>
        </p:blipFill>
        <p:spPr>
          <a:xfrm>
            <a:off x="824997" y="1358741"/>
            <a:ext cx="4988594" cy="2809668"/>
          </a:xfrm>
          <a:prstGeom prst="rect">
            <a:avLst/>
          </a:prstGeom>
        </p:spPr>
      </p:pic>
      <p:pic>
        <p:nvPicPr>
          <p:cNvPr id="6" name="Picture 5"/>
          <p:cNvPicPr>
            <a:picLocks noChangeAspect="1"/>
          </p:cNvPicPr>
          <p:nvPr/>
        </p:nvPicPr>
        <p:blipFill>
          <a:blip r:embed="rId4"/>
          <a:stretch>
            <a:fillRect/>
          </a:stretch>
        </p:blipFill>
        <p:spPr>
          <a:xfrm>
            <a:off x="6058505" y="4725144"/>
            <a:ext cx="2619375" cy="1743075"/>
          </a:xfrm>
          <a:prstGeom prst="rect">
            <a:avLst/>
          </a:prstGeom>
        </p:spPr>
      </p:pic>
      <p:pic>
        <p:nvPicPr>
          <p:cNvPr id="7" name="Picture 6"/>
          <p:cNvPicPr>
            <a:picLocks noChangeAspect="1"/>
          </p:cNvPicPr>
          <p:nvPr/>
        </p:nvPicPr>
        <p:blipFill>
          <a:blip r:embed="rId5"/>
          <a:stretch>
            <a:fillRect/>
          </a:stretch>
        </p:blipFill>
        <p:spPr>
          <a:xfrm>
            <a:off x="1907704" y="4444717"/>
            <a:ext cx="3083074" cy="2054334"/>
          </a:xfrm>
          <a:prstGeom prst="rect">
            <a:avLst/>
          </a:prstGeom>
        </p:spPr>
      </p:pic>
    </p:spTree>
    <p:extLst>
      <p:ext uri="{BB962C8B-B14F-4D97-AF65-F5344CB8AC3E}">
        <p14:creationId xmlns:p14="http://schemas.microsoft.com/office/powerpoint/2010/main" val="1167503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819472"/>
            <a:ext cx="7499350" cy="144016"/>
          </a:xfrm>
        </p:spPr>
        <p:txBody>
          <a:bodyPr>
            <a:normAutofit fontScale="90000"/>
          </a:bodyPr>
          <a:lstStyle/>
          <a:p>
            <a:endParaRPr lang="en-CA" dirty="0"/>
          </a:p>
        </p:txBody>
      </p:sp>
      <p:sp>
        <p:nvSpPr>
          <p:cNvPr id="3" name="Content Placeholder 2"/>
          <p:cNvSpPr>
            <a:spLocks noGrp="1"/>
          </p:cNvSpPr>
          <p:nvPr>
            <p:ph idx="1"/>
          </p:nvPr>
        </p:nvSpPr>
        <p:spPr>
          <a:xfrm>
            <a:off x="1435100" y="188640"/>
            <a:ext cx="7499350" cy="6059760"/>
          </a:xfrm>
        </p:spPr>
        <p:txBody>
          <a:bodyPr/>
          <a:lstStyle/>
          <a:p>
            <a:r>
              <a:rPr lang="en-CA" sz="2400" dirty="0"/>
              <a:t>Acute &amp; Posttraumatic Stress Disorder</a:t>
            </a:r>
          </a:p>
          <a:p>
            <a:pPr lvl="1"/>
            <a:r>
              <a:rPr lang="en-CA" sz="2400" b="1" dirty="0">
                <a:solidFill>
                  <a:schemeClr val="hlink"/>
                </a:solidFill>
              </a:rPr>
              <a:t>Acute Stress Disorder</a:t>
            </a:r>
            <a:r>
              <a:rPr lang="en-CA" sz="2400" dirty="0"/>
              <a:t> (ASD): A traumatic stress reaction occurring in the days and weeks following exposure to a traumatic event.</a:t>
            </a:r>
          </a:p>
          <a:p>
            <a:pPr lvl="1"/>
            <a:r>
              <a:rPr lang="en-CA" sz="2400" b="1" dirty="0">
                <a:solidFill>
                  <a:schemeClr val="hlink"/>
                </a:solidFill>
              </a:rPr>
              <a:t>Posttraumatic Stress Disorder</a:t>
            </a:r>
            <a:r>
              <a:rPr lang="en-CA" sz="2400" dirty="0"/>
              <a:t> (PTSD):  A prolonged reaction to a traumatic event that threatened death or serious injury to one’s own or another’s physical safety</a:t>
            </a:r>
            <a:r>
              <a:rPr lang="en-CA" sz="2400"/>
              <a:t>. </a:t>
            </a:r>
          </a:p>
          <a:p>
            <a:pPr lvl="1"/>
            <a:r>
              <a:rPr lang="en-CA" sz="2400"/>
              <a:t>Features </a:t>
            </a:r>
            <a:r>
              <a:rPr lang="en-CA" sz="2400" dirty="0"/>
              <a:t>of Traumatic Stress Reactions</a:t>
            </a:r>
          </a:p>
          <a:p>
            <a:pPr lvl="2"/>
            <a:r>
              <a:rPr lang="en-CA" dirty="0"/>
              <a:t>Extreme anxiety or </a:t>
            </a:r>
            <a:r>
              <a:rPr lang="en-CA" b="1" dirty="0">
                <a:solidFill>
                  <a:schemeClr val="hlink"/>
                </a:solidFill>
              </a:rPr>
              <a:t>dissociation</a:t>
            </a:r>
            <a:r>
              <a:rPr lang="en-CA" dirty="0"/>
              <a:t> (feelings of detachment from one’s self or one’s environment)</a:t>
            </a:r>
          </a:p>
          <a:p>
            <a:pPr lvl="2"/>
            <a:r>
              <a:rPr lang="en-CA" dirty="0"/>
              <a:t>Intrusive memories &amp; flashbacks</a:t>
            </a:r>
          </a:p>
          <a:p>
            <a:pPr lvl="2"/>
            <a:r>
              <a:rPr lang="en-CA" dirty="0"/>
              <a:t>Heightened arousal or vigilance</a:t>
            </a:r>
          </a:p>
          <a:p>
            <a:pPr lvl="2"/>
            <a:r>
              <a:rPr lang="en-CA" dirty="0"/>
              <a:t>Difficulty concentrating</a:t>
            </a:r>
          </a:p>
          <a:p>
            <a:endParaRPr lang="en-CA" dirty="0"/>
          </a:p>
        </p:txBody>
      </p:sp>
    </p:spTree>
    <p:extLst>
      <p:ext uri="{BB962C8B-B14F-4D97-AF65-F5344CB8AC3E}">
        <p14:creationId xmlns:p14="http://schemas.microsoft.com/office/powerpoint/2010/main" val="137322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fontAlgn="auto">
              <a:spcAft>
                <a:spcPts val="0"/>
              </a:spcAft>
              <a:defRPr/>
            </a:pPr>
            <a:r>
              <a:rPr lang="en-US" sz="6600" dirty="0">
                <a:solidFill>
                  <a:schemeClr val="tx2">
                    <a:satMod val="130000"/>
                  </a:schemeClr>
                </a:solidFill>
              </a:rPr>
              <a:t>Anxiety Disorders</a:t>
            </a:r>
          </a:p>
        </p:txBody>
      </p:sp>
      <p:sp>
        <p:nvSpPr>
          <p:cNvPr id="3" name="Subtitle 2"/>
          <p:cNvSpPr>
            <a:spLocks noGrp="1"/>
          </p:cNvSpPr>
          <p:nvPr>
            <p:ph type="subTitle" idx="1"/>
          </p:nvPr>
        </p:nvSpPr>
        <p:spPr/>
        <p:txBody>
          <a:bodyPr>
            <a:normAutofit/>
          </a:bodyPr>
          <a:lstStyle/>
          <a:p>
            <a:pPr fontAlgn="auto">
              <a:spcAft>
                <a:spcPts val="0"/>
              </a:spcAft>
              <a:buFont typeface="Wingdings 2"/>
              <a:buNone/>
              <a:defRPr/>
            </a:pPr>
            <a:endParaRPr lang="en-US" dirty="0"/>
          </a:p>
          <a:p>
            <a:pPr fontAlgn="auto">
              <a:spcAft>
                <a:spcPts val="0"/>
              </a:spcAft>
              <a:buFont typeface="Wingdings 2"/>
              <a:buNone/>
              <a:defRPr/>
            </a:pPr>
            <a:r>
              <a:rPr lang="en-US" dirty="0"/>
              <a:t>What does anxiety look like?</a:t>
            </a:r>
          </a:p>
          <a:p>
            <a:pPr fontAlgn="auto">
              <a:spcAft>
                <a:spcPts val="0"/>
              </a:spcAft>
              <a:buFont typeface="Wingdings 2"/>
              <a:buNone/>
              <a:defRPr/>
            </a:pPr>
            <a:endParaRPr lang="en-US" dirty="0"/>
          </a:p>
        </p:txBody>
      </p:sp>
      <p:pic>
        <p:nvPicPr>
          <p:cNvPr id="1026" name="Picture 2" descr="C:\Users\Meredith\AppData\Local\Microsoft\Windows\Temporary Internet Files\Content.IE5\QXK66Q6Q\anxiety_words_by_806designs-d4rc6hv[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3571626"/>
            <a:ext cx="3020944" cy="316974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eredith\AppData\Local\Microsoft\Windows\Temporary Internet Files\Content.IE5\36S90CNW\anxiety_cycl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3545929"/>
            <a:ext cx="26193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eredith\AppData\Local\Microsoft\Windows\Temporary Internet Files\Content.IE5\3S9DWV2G\f2bd3dbc7ec114bbeaa2e71ed53f6b83_6cf22cc_image_slide_chhild-anxiet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096" y="1772816"/>
            <a:ext cx="2268344" cy="16634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altLang="en-US" sz="4400" b="1" dirty="0">
                <a:solidFill>
                  <a:schemeClr val="tx2">
                    <a:satMod val="130000"/>
                  </a:schemeClr>
                </a:solidFill>
              </a:rPr>
              <a:t>Biological Contributions to Anxiety and Panic</a:t>
            </a:r>
            <a:endParaRPr lang="en-US" dirty="0">
              <a:solidFill>
                <a:schemeClr val="tx2">
                  <a:satMod val="130000"/>
                </a:schemeClr>
              </a:solidFill>
            </a:endParaRPr>
          </a:p>
        </p:txBody>
      </p:sp>
      <p:sp>
        <p:nvSpPr>
          <p:cNvPr id="3" name="Content Placeholder 2"/>
          <p:cNvSpPr>
            <a:spLocks noGrp="1"/>
          </p:cNvSpPr>
          <p:nvPr>
            <p:ph idx="1"/>
          </p:nvPr>
        </p:nvSpPr>
        <p:spPr/>
        <p:txBody>
          <a:bodyPr>
            <a:normAutofit/>
          </a:bodyPr>
          <a:lstStyle/>
          <a:p>
            <a:pPr marL="365760" indent="-283464" fontAlgn="auto">
              <a:lnSpc>
                <a:spcPct val="90000"/>
              </a:lnSpc>
              <a:spcAft>
                <a:spcPts val="0"/>
              </a:spcAft>
              <a:buFont typeface="Wingdings 2"/>
              <a:buChar char=""/>
              <a:defRPr/>
            </a:pPr>
            <a:endParaRPr lang="en-US" altLang="en-US" sz="2400" b="1" dirty="0">
              <a:solidFill>
                <a:schemeClr val="accent3">
                  <a:lumMod val="75000"/>
                </a:schemeClr>
              </a:solidFill>
            </a:endParaRPr>
          </a:p>
          <a:p>
            <a:pPr marL="365760" indent="-283464" fontAlgn="auto">
              <a:lnSpc>
                <a:spcPct val="90000"/>
              </a:lnSpc>
              <a:spcAft>
                <a:spcPts val="0"/>
              </a:spcAft>
              <a:buFont typeface="Wingdings 2"/>
              <a:buChar char=""/>
              <a:defRPr/>
            </a:pPr>
            <a:r>
              <a:rPr lang="en-US" altLang="en-US" sz="2400" b="1" dirty="0">
                <a:solidFill>
                  <a:schemeClr val="accent3">
                    <a:lumMod val="75000"/>
                  </a:schemeClr>
                </a:solidFill>
              </a:rPr>
              <a:t>Diathesis-Stress</a:t>
            </a:r>
          </a:p>
          <a:p>
            <a:pPr marL="640080" lvl="1" indent="-237744" fontAlgn="auto">
              <a:lnSpc>
                <a:spcPct val="90000"/>
              </a:lnSpc>
              <a:spcAft>
                <a:spcPts val="0"/>
              </a:spcAft>
              <a:buFont typeface="Verdana"/>
              <a:buChar char="◦"/>
              <a:defRPr/>
            </a:pPr>
            <a:r>
              <a:rPr lang="en-US" altLang="en-US" sz="2000" dirty="0"/>
              <a:t>Inherit vulnerabilities for anxiety and panic, not anxiety disorders</a:t>
            </a:r>
          </a:p>
          <a:p>
            <a:pPr marL="640080" lvl="1" indent="-237744" fontAlgn="auto">
              <a:lnSpc>
                <a:spcPct val="90000"/>
              </a:lnSpc>
              <a:spcAft>
                <a:spcPts val="0"/>
              </a:spcAft>
              <a:buFont typeface="Verdana"/>
              <a:buChar char="◦"/>
              <a:defRPr/>
            </a:pPr>
            <a:r>
              <a:rPr lang="en-US" altLang="en-US" sz="2000" dirty="0"/>
              <a:t>Stress and life circumstances activate the underlying vulnerability </a:t>
            </a:r>
          </a:p>
          <a:p>
            <a:pPr marL="365760" indent="-283464" fontAlgn="auto">
              <a:lnSpc>
                <a:spcPct val="90000"/>
              </a:lnSpc>
              <a:spcAft>
                <a:spcPts val="0"/>
              </a:spcAft>
              <a:buFont typeface="Wingdings 2"/>
              <a:buChar char=""/>
              <a:defRPr/>
            </a:pPr>
            <a:r>
              <a:rPr lang="en-US" altLang="en-US" sz="2400" b="1" dirty="0">
                <a:solidFill>
                  <a:srgbClr val="008000"/>
                </a:solidFill>
              </a:rPr>
              <a:t>Genetic Predisposition to Anxiety Disorders (multiple disorders) influence probability</a:t>
            </a:r>
          </a:p>
          <a:p>
            <a:pPr marL="365760" indent="-283464" fontAlgn="auto">
              <a:lnSpc>
                <a:spcPct val="90000"/>
              </a:lnSpc>
              <a:spcAft>
                <a:spcPts val="0"/>
              </a:spcAft>
              <a:buFont typeface="Wingdings 2"/>
              <a:buChar char=""/>
              <a:defRPr/>
            </a:pPr>
            <a:r>
              <a:rPr lang="en-US" altLang="en-US" sz="2400" b="1" dirty="0">
                <a:solidFill>
                  <a:schemeClr val="accent3">
                    <a:lumMod val="75000"/>
                  </a:schemeClr>
                </a:solidFill>
              </a:rPr>
              <a:t>Biological Causes and Inherent Vulnerabilities</a:t>
            </a:r>
          </a:p>
          <a:p>
            <a:pPr marL="640080" lvl="1" indent="-237744" fontAlgn="auto">
              <a:lnSpc>
                <a:spcPct val="90000"/>
              </a:lnSpc>
              <a:spcAft>
                <a:spcPts val="0"/>
              </a:spcAft>
              <a:buFont typeface="Verdana"/>
              <a:buChar char="◦"/>
              <a:defRPr/>
            </a:pPr>
            <a:r>
              <a:rPr lang="en-US" altLang="en-US" sz="2000" dirty="0"/>
              <a:t>Neurotransmitters-GABA- an inhibitory neurotransmitter in our brain that is believed to play a role in anxiety. It is meant to tone down stressful activity in the brain. When this substance is inadequate neurons in our brain can fire excessively causing states of anxiety. </a:t>
            </a:r>
          </a:p>
          <a:p>
            <a:pPr marL="640080" lvl="1" indent="-237744" fontAlgn="auto">
              <a:lnSpc>
                <a:spcPct val="90000"/>
              </a:lnSpc>
              <a:spcAft>
                <a:spcPts val="0"/>
              </a:spcAft>
              <a:buFont typeface="Verdana"/>
              <a:buChar char="◦"/>
              <a:defRPr/>
            </a:pPr>
            <a:r>
              <a:rPr lang="en-US" altLang="en-US" sz="2000" dirty="0"/>
              <a:t>Hyperventilation can cause excess amounts of oxygen leaving us feeling faint or light headed.</a:t>
            </a:r>
            <a:endParaRPr lang="en-US" altLang="en-US" sz="2400" dirty="0"/>
          </a:p>
          <a:p>
            <a:pPr marL="365760" indent="-283464" fontAlgn="auto">
              <a:spcAft>
                <a:spcPts val="0"/>
              </a:spcAft>
              <a:buFont typeface="Wingdings 2"/>
              <a:buChar cha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274638"/>
            <a:ext cx="7499350" cy="850106"/>
          </a:xfrm>
        </p:spPr>
        <p:txBody>
          <a:bodyPr>
            <a:normAutofit/>
          </a:bodyPr>
          <a:lstStyle/>
          <a:p>
            <a:pPr fontAlgn="auto">
              <a:spcAft>
                <a:spcPts val="0"/>
              </a:spcAft>
              <a:defRPr/>
            </a:pPr>
            <a:r>
              <a:rPr lang="en-US" altLang="en-US" sz="4400" b="1" dirty="0">
                <a:solidFill>
                  <a:schemeClr val="tx2">
                    <a:satMod val="130000"/>
                  </a:schemeClr>
                </a:solidFill>
                <a:effectLst>
                  <a:outerShdw blurRad="38100" dist="38100" dir="2700000" algn="tl">
                    <a:srgbClr val="C0C0C0"/>
                  </a:outerShdw>
                </a:effectLst>
              </a:rPr>
              <a:t>Psychological Contributions</a:t>
            </a:r>
            <a:endParaRPr lang="en-US" dirty="0">
              <a:solidFill>
                <a:schemeClr val="tx2">
                  <a:satMod val="130000"/>
                </a:schemeClr>
              </a:solidFill>
            </a:endParaRPr>
          </a:p>
        </p:txBody>
      </p:sp>
      <p:sp>
        <p:nvSpPr>
          <p:cNvPr id="3" name="Content Placeholder 2"/>
          <p:cNvSpPr>
            <a:spLocks noGrp="1"/>
          </p:cNvSpPr>
          <p:nvPr>
            <p:ph idx="1"/>
          </p:nvPr>
        </p:nvSpPr>
        <p:spPr>
          <a:xfrm>
            <a:off x="1435100" y="1196752"/>
            <a:ext cx="7499350" cy="5051648"/>
          </a:xfrm>
        </p:spPr>
        <p:txBody>
          <a:bodyPr>
            <a:normAutofit/>
          </a:bodyPr>
          <a:lstStyle/>
          <a:p>
            <a:pPr marL="365760" indent="-283464" fontAlgn="auto">
              <a:lnSpc>
                <a:spcPct val="90000"/>
              </a:lnSpc>
              <a:spcAft>
                <a:spcPts val="0"/>
              </a:spcAft>
              <a:buFont typeface="Wingdings 2"/>
              <a:buChar char=""/>
              <a:defRPr/>
            </a:pPr>
            <a:r>
              <a:rPr lang="en-US" altLang="en-US" b="1" dirty="0">
                <a:solidFill>
                  <a:schemeClr val="accent3">
                    <a:lumMod val="75000"/>
                  </a:schemeClr>
                </a:solidFill>
              </a:rPr>
              <a:t>Began with Freud-Psychodynamic</a:t>
            </a:r>
          </a:p>
          <a:p>
            <a:pPr marL="640080" lvl="1" indent="-237744" fontAlgn="auto">
              <a:lnSpc>
                <a:spcPct val="90000"/>
              </a:lnSpc>
              <a:spcAft>
                <a:spcPts val="0"/>
              </a:spcAft>
              <a:buFont typeface="Verdana"/>
              <a:buChar char="◦"/>
              <a:defRPr/>
            </a:pPr>
            <a:r>
              <a:rPr lang="en-US" altLang="en-US" sz="3200" dirty="0"/>
              <a:t>Anxiety is a psychological reaction to danger and they reflect energies attached to unconscious conflicts. (ex. Our natural threatening impulses are surfacing)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Behaviourism </a:t>
            </a:r>
            <a:endParaRPr lang="en-CA" dirty="0"/>
          </a:p>
        </p:txBody>
      </p:sp>
      <p:sp>
        <p:nvSpPr>
          <p:cNvPr id="3" name="Content Placeholder 2"/>
          <p:cNvSpPr>
            <a:spLocks noGrp="1"/>
          </p:cNvSpPr>
          <p:nvPr>
            <p:ph idx="1"/>
          </p:nvPr>
        </p:nvSpPr>
        <p:spPr/>
        <p:txBody>
          <a:bodyPr/>
          <a:lstStyle/>
          <a:p>
            <a:pPr marL="539496" indent="-457200" fontAlgn="auto">
              <a:lnSpc>
                <a:spcPct val="90000"/>
              </a:lnSpc>
              <a:spcAft>
                <a:spcPts val="0"/>
              </a:spcAft>
              <a:defRPr/>
            </a:pPr>
            <a:r>
              <a:rPr lang="en-US" altLang="en-US" sz="2400" b="1" dirty="0">
                <a:solidFill>
                  <a:schemeClr val="accent3">
                    <a:lumMod val="75000"/>
                  </a:schemeClr>
                </a:solidFill>
              </a:rPr>
              <a:t>Behaviouristic  Views</a:t>
            </a:r>
          </a:p>
          <a:p>
            <a:pPr marL="640080" lvl="1" indent="-237744" fontAlgn="auto">
              <a:lnSpc>
                <a:spcPct val="90000"/>
              </a:lnSpc>
              <a:spcAft>
                <a:spcPts val="0"/>
              </a:spcAft>
              <a:buFont typeface="Verdana"/>
              <a:buChar char="◦"/>
              <a:defRPr/>
            </a:pPr>
            <a:r>
              <a:rPr lang="en-US" altLang="en-US" sz="2400" dirty="0"/>
              <a:t>Anxiety and fear result from </a:t>
            </a:r>
            <a:r>
              <a:rPr lang="en-US" altLang="en-US" sz="2400" dirty="0">
                <a:solidFill>
                  <a:srgbClr val="FF0000"/>
                </a:solidFill>
              </a:rPr>
              <a:t>direct classical and operant conditioning and </a:t>
            </a:r>
            <a:r>
              <a:rPr lang="en-US" altLang="en-US" sz="2400" u="sng" dirty="0">
                <a:solidFill>
                  <a:srgbClr val="FF0000"/>
                </a:solidFill>
              </a:rPr>
              <a:t>modeling.</a:t>
            </a:r>
            <a:r>
              <a:rPr lang="en-US" altLang="en-US" sz="2400" dirty="0">
                <a:solidFill>
                  <a:srgbClr val="FF0000"/>
                </a:solidFill>
              </a:rPr>
              <a:t> </a:t>
            </a:r>
            <a:r>
              <a:rPr lang="en-US" altLang="en-US" sz="2400" dirty="0"/>
              <a:t>It argues that a neutral object or situation gains the capacity of being fearful when connected to aversive stimuli. </a:t>
            </a:r>
          </a:p>
          <a:p>
            <a:pPr marL="640080" lvl="1" indent="-237744" fontAlgn="auto">
              <a:lnSpc>
                <a:spcPct val="90000"/>
              </a:lnSpc>
              <a:spcAft>
                <a:spcPts val="0"/>
              </a:spcAft>
              <a:buFont typeface="Verdana"/>
              <a:buChar char="◦"/>
              <a:defRPr/>
            </a:pPr>
            <a:r>
              <a:rPr lang="en-US" altLang="en-US" sz="2400" dirty="0">
                <a:solidFill>
                  <a:srgbClr val="FF0000"/>
                </a:solidFill>
              </a:rPr>
              <a:t>For example a child who fears the loud bark of one  certain dog, may learn to fear all dogs in general.</a:t>
            </a:r>
          </a:p>
          <a:p>
            <a:pPr marL="640080" lvl="1" indent="-237744" fontAlgn="auto">
              <a:lnSpc>
                <a:spcPct val="90000"/>
              </a:lnSpc>
              <a:spcAft>
                <a:spcPts val="0"/>
              </a:spcAft>
              <a:buFont typeface="Verdana"/>
              <a:buChar char="◦"/>
              <a:defRPr/>
            </a:pPr>
            <a:r>
              <a:rPr lang="en-US" sz="2400" dirty="0">
                <a:solidFill>
                  <a:schemeClr val="accent1"/>
                </a:solidFill>
              </a:rPr>
              <a:t>PTSD can involve neutral (but conditioned)stimuli such as the sights, sounds, smells associated with the trauma scene to evoke the anxiety over and over. </a:t>
            </a:r>
          </a:p>
          <a:p>
            <a:pPr marL="640080" lvl="1" indent="-237744" fontAlgn="auto">
              <a:lnSpc>
                <a:spcPct val="90000"/>
              </a:lnSpc>
              <a:spcAft>
                <a:spcPts val="0"/>
              </a:spcAft>
              <a:buFont typeface="Verdana"/>
              <a:buChar char="◦"/>
              <a:defRPr/>
            </a:pPr>
            <a:r>
              <a:rPr lang="en-US" sz="2400" dirty="0"/>
              <a:t>Some challenges with this view is that the phobia developed early in childhood and the person can not remember why he or she fears for example, a dog.</a:t>
            </a:r>
          </a:p>
          <a:p>
            <a:endParaRPr lang="en-CA" dirty="0"/>
          </a:p>
        </p:txBody>
      </p:sp>
    </p:spTree>
    <p:extLst>
      <p:ext uri="{BB962C8B-B14F-4D97-AF65-F5344CB8AC3E}">
        <p14:creationId xmlns:p14="http://schemas.microsoft.com/office/powerpoint/2010/main" val="3683298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Perspectives</a:t>
            </a:r>
          </a:p>
        </p:txBody>
      </p:sp>
      <p:sp>
        <p:nvSpPr>
          <p:cNvPr id="3" name="Content Placeholder 2"/>
          <p:cNvSpPr>
            <a:spLocks noGrp="1"/>
          </p:cNvSpPr>
          <p:nvPr>
            <p:ph idx="1"/>
          </p:nvPr>
        </p:nvSpPr>
        <p:spPr/>
        <p:txBody>
          <a:bodyPr/>
          <a:lstStyle/>
          <a:p>
            <a:r>
              <a:rPr lang="en-US" dirty="0"/>
              <a:t>Self defeating or irrational thoughts can heighten and perpetuate anxiety disorders. ** </a:t>
            </a:r>
            <a:r>
              <a:rPr lang="en-US" sz="1600" dirty="0">
                <a:solidFill>
                  <a:schemeClr val="accent1"/>
                </a:solidFill>
              </a:rPr>
              <a:t>easier said than done to avoid these thoughts.</a:t>
            </a:r>
          </a:p>
          <a:p>
            <a:r>
              <a:rPr lang="en-US" dirty="0"/>
              <a:t>A person can exaggerate the situation and their ability to cope with or escape from it, and convince themselves that there is nothing they can do, and they can begin to lose control. </a:t>
            </a:r>
          </a:p>
          <a:p>
            <a:r>
              <a:rPr lang="en-US" dirty="0"/>
              <a:t>Normal obsessions are part of the cognitive model.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altLang="en-US" sz="4000" b="1" dirty="0">
                <a:solidFill>
                  <a:schemeClr val="tx2">
                    <a:satMod val="130000"/>
                  </a:schemeClr>
                </a:solidFill>
                <a:effectLst>
                  <a:outerShdw blurRad="38100" dist="38100" dir="2700000" algn="tl">
                    <a:srgbClr val="C0C0C0"/>
                  </a:outerShdw>
                </a:effectLst>
              </a:rPr>
              <a:t>Psychosocial Contributions</a:t>
            </a:r>
            <a:endParaRPr lang="en-US" dirty="0">
              <a:solidFill>
                <a:schemeClr val="tx2">
                  <a:satMod val="130000"/>
                </a:schemeClr>
              </a:solidFill>
            </a:endParaRPr>
          </a:p>
        </p:txBody>
      </p:sp>
      <p:sp>
        <p:nvSpPr>
          <p:cNvPr id="3" name="Content Placeholder 2"/>
          <p:cNvSpPr>
            <a:spLocks noGrp="1"/>
          </p:cNvSpPr>
          <p:nvPr>
            <p:ph idx="1"/>
          </p:nvPr>
        </p:nvSpPr>
        <p:spPr/>
        <p:txBody>
          <a:bodyPr>
            <a:noAutofit/>
          </a:bodyPr>
          <a:lstStyle/>
          <a:p>
            <a:pPr marL="365760" indent="-283464" fontAlgn="auto">
              <a:lnSpc>
                <a:spcPct val="90000"/>
              </a:lnSpc>
              <a:spcAft>
                <a:spcPts val="0"/>
              </a:spcAft>
              <a:buFont typeface="Wingdings 2"/>
              <a:buChar char=""/>
              <a:defRPr/>
            </a:pPr>
            <a:r>
              <a:rPr lang="en-US" altLang="en-US" b="1" dirty="0">
                <a:solidFill>
                  <a:schemeClr val="accent3">
                    <a:lumMod val="75000"/>
                  </a:schemeClr>
                </a:solidFill>
              </a:rPr>
              <a:t>Social Contributions</a:t>
            </a:r>
          </a:p>
          <a:p>
            <a:pPr marL="640080" lvl="1" indent="-237744" fontAlgn="auto">
              <a:lnSpc>
                <a:spcPct val="90000"/>
              </a:lnSpc>
              <a:spcAft>
                <a:spcPts val="0"/>
              </a:spcAft>
              <a:buFont typeface="Verdana"/>
              <a:buChar char="◦"/>
              <a:defRPr/>
            </a:pPr>
            <a:r>
              <a:rPr lang="en-US" altLang="en-US" sz="3200" dirty="0"/>
              <a:t>Stressful life events as triggers of biological/psychological vulnerabilities</a:t>
            </a:r>
          </a:p>
          <a:p>
            <a:pPr marL="640080" lvl="1" indent="-237744" fontAlgn="auto">
              <a:lnSpc>
                <a:spcPct val="90000"/>
              </a:lnSpc>
              <a:spcAft>
                <a:spcPts val="0"/>
              </a:spcAft>
              <a:buFont typeface="Verdana"/>
              <a:buChar char="◦"/>
              <a:defRPr/>
            </a:pPr>
            <a:r>
              <a:rPr lang="en-US" altLang="en-US" sz="3200" dirty="0"/>
              <a:t>Many stressors are familial and interpersonal</a:t>
            </a:r>
          </a:p>
          <a:p>
            <a:pPr marL="365760" indent="-283464" fontAlgn="auto">
              <a:spcAft>
                <a:spcPts val="0"/>
              </a:spcAft>
              <a:buFont typeface="Wingdings 2"/>
              <a:buChar char=""/>
              <a:defRPr/>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altLang="en-US" dirty="0">
                <a:solidFill>
                  <a:schemeClr val="tx2">
                    <a:satMod val="130000"/>
                  </a:schemeClr>
                </a:solidFill>
              </a:rPr>
              <a:t>Toward an Integrated Model</a:t>
            </a:r>
            <a:endParaRPr lang="en-US" dirty="0">
              <a:solidFill>
                <a:schemeClr val="tx2">
                  <a:satMod val="130000"/>
                </a:schemeClr>
              </a:solidFill>
            </a:endParaRPr>
          </a:p>
        </p:txBody>
      </p:sp>
      <p:sp>
        <p:nvSpPr>
          <p:cNvPr id="3" name="Content Placeholder 2"/>
          <p:cNvSpPr>
            <a:spLocks noGrp="1"/>
          </p:cNvSpPr>
          <p:nvPr>
            <p:ph idx="1"/>
          </p:nvPr>
        </p:nvSpPr>
        <p:spPr/>
        <p:txBody>
          <a:bodyPr>
            <a:normAutofit/>
          </a:bodyPr>
          <a:lstStyle/>
          <a:p>
            <a:pPr marL="365760" indent="-283464" fontAlgn="auto">
              <a:lnSpc>
                <a:spcPct val="90000"/>
              </a:lnSpc>
              <a:spcAft>
                <a:spcPts val="0"/>
              </a:spcAft>
              <a:buFont typeface="Wingdings 2"/>
              <a:buChar char=""/>
              <a:defRPr/>
            </a:pPr>
            <a:r>
              <a:rPr lang="en-US" altLang="en-US" b="1" dirty="0">
                <a:solidFill>
                  <a:schemeClr val="accent3">
                    <a:lumMod val="75000"/>
                  </a:schemeClr>
                </a:solidFill>
              </a:rPr>
              <a:t>Integrative View </a:t>
            </a:r>
          </a:p>
          <a:p>
            <a:pPr marL="640080" lvl="1" indent="-237744" fontAlgn="auto">
              <a:lnSpc>
                <a:spcPct val="90000"/>
              </a:lnSpc>
              <a:spcAft>
                <a:spcPts val="0"/>
              </a:spcAft>
              <a:buFont typeface="Verdana"/>
              <a:buChar char="◦"/>
              <a:defRPr/>
            </a:pPr>
            <a:r>
              <a:rPr lang="en-US" altLang="en-US" sz="3200" dirty="0"/>
              <a:t>Biological vulnerability interacts with psychological, experiential, and social variables to produce an anxiety disorder</a:t>
            </a:r>
          </a:p>
          <a:p>
            <a:pPr marL="640080" lvl="1" indent="-237744" fontAlgn="auto">
              <a:lnSpc>
                <a:spcPct val="90000"/>
              </a:lnSpc>
              <a:spcAft>
                <a:spcPts val="0"/>
              </a:spcAft>
              <a:buFont typeface="Verdana"/>
              <a:buChar char="◦"/>
              <a:defRPr/>
            </a:pPr>
            <a:r>
              <a:rPr lang="en-US" altLang="en-US" sz="3200" dirty="0"/>
              <a:t>Consistent with </a:t>
            </a:r>
            <a:r>
              <a:rPr lang="en-US" altLang="en-US" sz="3200" dirty="0">
                <a:solidFill>
                  <a:srgbClr val="0070C0"/>
                </a:solidFill>
              </a:rPr>
              <a:t>diathesis-stress model</a:t>
            </a:r>
          </a:p>
          <a:p>
            <a:pPr marL="640080" lvl="1" indent="-237744" fontAlgn="auto">
              <a:lnSpc>
                <a:spcPct val="90000"/>
              </a:lnSpc>
              <a:spcAft>
                <a:spcPts val="0"/>
              </a:spcAft>
              <a:buFontTx/>
              <a:buNone/>
              <a:defRPr/>
            </a:pPr>
            <a:endParaRPr lang="en-US" altLang="en-US" sz="3200" dirty="0"/>
          </a:p>
          <a:p>
            <a:pPr marL="365760" indent="-283464" fontAlgn="auto">
              <a:spcAft>
                <a:spcPts val="0"/>
              </a:spcAft>
              <a:buFont typeface="Wingdings 2"/>
              <a:buChar char=""/>
              <a:defRP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Tying it all together</a:t>
            </a:r>
            <a:endParaRPr lang="en-CA"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0236" y="1449116"/>
            <a:ext cx="6889077" cy="4797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2183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altLang="en-US" dirty="0">
                <a:solidFill>
                  <a:schemeClr val="tx2">
                    <a:satMod val="130000"/>
                  </a:schemeClr>
                </a:solidFill>
              </a:rPr>
              <a:t>Treatment</a:t>
            </a:r>
            <a:endParaRPr lang="en-US" dirty="0">
              <a:solidFill>
                <a:schemeClr val="tx2">
                  <a:satMod val="130000"/>
                </a:schemeClr>
              </a:solidFill>
            </a:endParaRPr>
          </a:p>
        </p:txBody>
      </p:sp>
      <p:sp>
        <p:nvSpPr>
          <p:cNvPr id="3" name="Content Placeholder 2"/>
          <p:cNvSpPr>
            <a:spLocks noGrp="1"/>
          </p:cNvSpPr>
          <p:nvPr>
            <p:ph idx="1"/>
          </p:nvPr>
        </p:nvSpPr>
        <p:spPr/>
        <p:txBody>
          <a:bodyPr>
            <a:normAutofit/>
          </a:bodyPr>
          <a:lstStyle/>
          <a:p>
            <a:pPr marL="365760" indent="-283464" fontAlgn="auto">
              <a:spcAft>
                <a:spcPts val="0"/>
              </a:spcAft>
              <a:buFont typeface="Wingdings 2"/>
              <a:buChar char=""/>
              <a:defRPr/>
            </a:pPr>
            <a:r>
              <a:rPr lang="en-US" dirty="0"/>
              <a:t>Psychodynamic approach is do deal with inner conflicts so the mind can focus on more positive and self enhancing tasks. </a:t>
            </a:r>
          </a:p>
          <a:p>
            <a:pPr marL="365760" indent="-283464" fontAlgn="auto">
              <a:spcAft>
                <a:spcPts val="0"/>
              </a:spcAft>
              <a:buFont typeface="Wingdings 2"/>
              <a:buChar char=""/>
              <a:defRPr/>
            </a:pPr>
            <a:r>
              <a:rPr lang="en-US" dirty="0"/>
              <a:t>Humanistic approach believes that our anxieties develop from social repression of our genuine selves, and aims at helping people get in touch with our genuine talents and feelings. </a:t>
            </a:r>
          </a:p>
        </p:txBody>
      </p:sp>
      <p:pic>
        <p:nvPicPr>
          <p:cNvPr id="4" name="Picture 3"/>
          <p:cNvPicPr>
            <a:picLocks noChangeAspect="1"/>
          </p:cNvPicPr>
          <p:nvPr/>
        </p:nvPicPr>
        <p:blipFill>
          <a:blip r:embed="rId2"/>
          <a:stretch>
            <a:fillRect/>
          </a:stretch>
        </p:blipFill>
        <p:spPr>
          <a:xfrm>
            <a:off x="6467475" y="5010150"/>
            <a:ext cx="2466975" cy="18478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Treatments cont’d</a:t>
            </a:r>
            <a:endParaRPr lang="en-CA" dirty="0"/>
          </a:p>
        </p:txBody>
      </p:sp>
      <p:sp>
        <p:nvSpPr>
          <p:cNvPr id="3" name="Content Placeholder 2"/>
          <p:cNvSpPr>
            <a:spLocks noGrp="1"/>
          </p:cNvSpPr>
          <p:nvPr>
            <p:ph idx="1"/>
          </p:nvPr>
        </p:nvSpPr>
        <p:spPr>
          <a:xfrm>
            <a:off x="1435100" y="1447800"/>
            <a:ext cx="7499350" cy="5221560"/>
          </a:xfrm>
        </p:spPr>
        <p:txBody>
          <a:bodyPr/>
          <a:lstStyle/>
          <a:p>
            <a:r>
              <a:rPr lang="en-US" dirty="0"/>
              <a:t>Biological Approach-A variety of drugs are used to treat disorders, that have a calming effect. </a:t>
            </a:r>
          </a:p>
          <a:p>
            <a:r>
              <a:rPr lang="en-US" dirty="0"/>
              <a:t>Addiction is a negative side-effect, which can lead to other stressful symptoms of withdrawal. </a:t>
            </a:r>
          </a:p>
          <a:p>
            <a:r>
              <a:rPr lang="en-US" dirty="0"/>
              <a:t>Anti-depressant drugs are used to treat phobias.</a:t>
            </a:r>
          </a:p>
          <a:p>
            <a:r>
              <a:rPr lang="en-US" dirty="0"/>
              <a:t>Learning Based Approach-Systematic desensitization, gradual exposure. </a:t>
            </a:r>
            <a:endParaRPr lang="en-CA" dirty="0"/>
          </a:p>
        </p:txBody>
      </p:sp>
    </p:spTree>
    <p:extLst>
      <p:ext uri="{BB962C8B-B14F-4D97-AF65-F5344CB8AC3E}">
        <p14:creationId xmlns:p14="http://schemas.microsoft.com/office/powerpoint/2010/main" val="767682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altLang="en-US" dirty="0">
                <a:solidFill>
                  <a:schemeClr val="tx2">
                    <a:satMod val="130000"/>
                  </a:schemeClr>
                </a:solidFill>
              </a:rPr>
              <a:t>Treatment</a:t>
            </a:r>
            <a:endParaRPr lang="en-US" dirty="0">
              <a:solidFill>
                <a:schemeClr val="tx2">
                  <a:satMod val="130000"/>
                </a:schemeClr>
              </a:solidFill>
            </a:endParaRPr>
          </a:p>
        </p:txBody>
      </p:sp>
      <p:sp>
        <p:nvSpPr>
          <p:cNvPr id="3" name="Content Placeholder 2"/>
          <p:cNvSpPr>
            <a:spLocks noGrp="1"/>
          </p:cNvSpPr>
          <p:nvPr>
            <p:ph idx="1"/>
          </p:nvPr>
        </p:nvSpPr>
        <p:spPr/>
        <p:txBody>
          <a:bodyPr>
            <a:normAutofit/>
          </a:bodyPr>
          <a:lstStyle/>
          <a:p>
            <a:pPr marL="640080" lvl="1" indent="-237744" fontAlgn="auto">
              <a:lnSpc>
                <a:spcPct val="80000"/>
              </a:lnSpc>
              <a:spcAft>
                <a:spcPts val="0"/>
              </a:spcAft>
              <a:buFont typeface="Verdana"/>
              <a:buChar char="◦"/>
              <a:defRPr/>
            </a:pPr>
            <a:r>
              <a:rPr lang="en-US" altLang="en-US" sz="3200" dirty="0"/>
              <a:t>Cognitive-behaviour therapies are highly effective with the goal of replacing irrational thoughts with rational ones.  </a:t>
            </a:r>
          </a:p>
          <a:p>
            <a:pPr marL="640080" lvl="1" indent="-237744" fontAlgn="auto">
              <a:lnSpc>
                <a:spcPct val="80000"/>
              </a:lnSpc>
              <a:spcAft>
                <a:spcPts val="0"/>
              </a:spcAft>
              <a:buFont typeface="Verdana"/>
              <a:buChar char="◦"/>
              <a:defRPr/>
            </a:pPr>
            <a:r>
              <a:rPr lang="en-US" altLang="en-US" sz="3200" dirty="0"/>
              <a:t>Best long-term outcome is with cognitive-behaviour therapy alone-referred to s cognitive restructuring. </a:t>
            </a:r>
          </a:p>
          <a:p>
            <a:pPr marL="365760" indent="-283464" fontAlgn="auto">
              <a:spcAft>
                <a:spcPts val="0"/>
              </a:spcAft>
              <a:buFont typeface="Wingdings 2"/>
              <a:buChar char=""/>
              <a:defRPr/>
            </a:pPr>
            <a:r>
              <a:rPr lang="en-US" dirty="0"/>
              <a:t>Chart in text</a:t>
            </a:r>
          </a:p>
          <a:p>
            <a:pPr marL="365760" indent="-283464" fontAlgn="auto">
              <a:spcAft>
                <a:spcPts val="0"/>
              </a:spcAft>
              <a:buFont typeface="Wingdings 2"/>
              <a:buChar char=""/>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547664" y="764704"/>
            <a:ext cx="6769100" cy="5011737"/>
          </a:xfrm>
          <a:prstGeom prst="rect">
            <a:avLst/>
          </a:prstGeom>
        </p:spPr>
      </p:pic>
    </p:spTree>
    <p:extLst>
      <p:ext uri="{BB962C8B-B14F-4D97-AF65-F5344CB8AC3E}">
        <p14:creationId xmlns:p14="http://schemas.microsoft.com/office/powerpoint/2010/main" val="3612106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noFill/>
        </p:spPr>
        <p:txBody>
          <a:bodyPr vert="horz" wrap="square" lIns="91440" tIns="45720" rIns="91440" bIns="45720" numCol="1" anchorCtr="0" compatLnSpc="1">
            <a:prstTxWarp prst="textNoShape">
              <a:avLst/>
            </a:prstTxWarp>
          </a:bodyPr>
          <a:lstStyle/>
          <a:p>
            <a:r>
              <a:rPr lang="en-US" dirty="0">
                <a:effectLst/>
              </a:rPr>
              <a:t>Facts….</a:t>
            </a:r>
          </a:p>
        </p:txBody>
      </p:sp>
      <p:sp>
        <p:nvSpPr>
          <p:cNvPr id="49155" name="Rectangle 3"/>
          <p:cNvSpPr>
            <a:spLocks noGrp="1"/>
          </p:cNvSpPr>
          <p:nvPr>
            <p:ph type="body" idx="1"/>
          </p:nvPr>
        </p:nvSpPr>
        <p:spPr>
          <a:xfrm>
            <a:off x="1435100" y="1628775"/>
            <a:ext cx="7499350" cy="4619625"/>
          </a:xfrm>
        </p:spPr>
        <p:txBody>
          <a:bodyPr/>
          <a:lstStyle/>
          <a:p>
            <a:pPr>
              <a:lnSpc>
                <a:spcPct val="90000"/>
              </a:lnSpc>
            </a:pPr>
            <a:r>
              <a:rPr lang="en-CA" sz="2600" dirty="0"/>
              <a:t>Not all people who experience traumatic events develop related phobias or anxiety reactions.  </a:t>
            </a:r>
          </a:p>
          <a:p>
            <a:pPr>
              <a:lnSpc>
                <a:spcPct val="90000"/>
              </a:lnSpc>
            </a:pPr>
            <a:endParaRPr lang="en-CA" sz="2600" dirty="0"/>
          </a:p>
          <a:p>
            <a:pPr>
              <a:lnSpc>
                <a:spcPct val="90000"/>
              </a:lnSpc>
            </a:pPr>
            <a:r>
              <a:rPr lang="en-CA" sz="2600" dirty="0"/>
              <a:t>Some people may inherit a genetic predisposition (diathesis) that makes them respond with greater negative arousal or makes them more likely to panic in response to changes in bodily sensations.</a:t>
            </a:r>
          </a:p>
          <a:p>
            <a:pPr>
              <a:lnSpc>
                <a:spcPct val="90000"/>
              </a:lnSpc>
            </a:pPr>
            <a:endParaRPr lang="en-CA" sz="2600" dirty="0"/>
          </a:p>
          <a:p>
            <a:pPr>
              <a:lnSpc>
                <a:spcPct val="90000"/>
              </a:lnSpc>
            </a:pPr>
            <a:r>
              <a:rPr lang="en-CA" sz="2600" dirty="0"/>
              <a:t>Whether anxiety gets out of control may depend on another vulnerability factor, </a:t>
            </a:r>
            <a:r>
              <a:rPr lang="en-CA" sz="2600" dirty="0">
                <a:solidFill>
                  <a:schemeClr val="hlink"/>
                </a:solidFill>
              </a:rPr>
              <a:t>anxiety sensitivity</a:t>
            </a:r>
            <a:r>
              <a:rPr lang="en-CA" sz="2600" dirty="0"/>
              <a:t>.  </a:t>
            </a:r>
          </a:p>
          <a:p>
            <a:pPr>
              <a:lnSpc>
                <a:spcPct val="90000"/>
              </a:lnSpc>
            </a:pPr>
            <a:endParaRPr lang="en-US" sz="2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Content Placeholder 2"/>
          <p:cNvSpPr>
            <a:spLocks noGrp="1"/>
          </p:cNvSpPr>
          <p:nvPr>
            <p:ph idx="1"/>
          </p:nvPr>
        </p:nvSpPr>
        <p:spPr/>
        <p:txBody>
          <a:bodyPr/>
          <a:lstStyle/>
          <a:p>
            <a:r>
              <a:rPr lang="en-US" dirty="0">
                <a:hlinkClick r:id="rId2"/>
              </a:rPr>
              <a:t>https://answergarden.ch/644030</a:t>
            </a:r>
            <a:endParaRPr lang="en-US" dirty="0"/>
          </a:p>
          <a:p>
            <a:r>
              <a:rPr lang="en-US" dirty="0">
                <a:hlinkClick r:id="rId3"/>
              </a:rPr>
              <a:t>https://answergarden.ch/644033</a:t>
            </a:r>
            <a:endParaRPr lang="en-US" dirty="0"/>
          </a:p>
          <a:p>
            <a:endParaRPr lang="en-US" dirty="0"/>
          </a:p>
        </p:txBody>
      </p:sp>
    </p:spTree>
    <p:extLst>
      <p:ext uri="{BB962C8B-B14F-4D97-AF65-F5344CB8AC3E}">
        <p14:creationId xmlns:p14="http://schemas.microsoft.com/office/powerpoint/2010/main" val="205988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7704" y="404664"/>
            <a:ext cx="6155233" cy="6173363"/>
          </a:xfrm>
          <a:prstGeom prst="rect">
            <a:avLst/>
          </a:prstGeom>
        </p:spPr>
      </p:pic>
    </p:spTree>
    <p:extLst>
      <p:ext uri="{BB962C8B-B14F-4D97-AF65-F5344CB8AC3E}">
        <p14:creationId xmlns:p14="http://schemas.microsoft.com/office/powerpoint/2010/main" val="2080487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1925" y="360363"/>
            <a:ext cx="7407275" cy="764381"/>
          </a:xfrm>
        </p:spPr>
        <p:txBody>
          <a:bodyPr/>
          <a:lstStyle/>
          <a:p>
            <a:pPr fontAlgn="auto">
              <a:spcAft>
                <a:spcPts val="0"/>
              </a:spcAft>
              <a:defRPr/>
            </a:pPr>
            <a:r>
              <a:rPr lang="en-US" dirty="0">
                <a:solidFill>
                  <a:schemeClr val="tx2">
                    <a:satMod val="130000"/>
                  </a:schemeClr>
                </a:solidFill>
              </a:rPr>
              <a:t>Anxiety Disorders</a:t>
            </a:r>
          </a:p>
        </p:txBody>
      </p:sp>
      <p:sp>
        <p:nvSpPr>
          <p:cNvPr id="3" name="Subtitle 2"/>
          <p:cNvSpPr>
            <a:spLocks noGrp="1"/>
          </p:cNvSpPr>
          <p:nvPr>
            <p:ph type="subTitle" idx="1"/>
          </p:nvPr>
        </p:nvSpPr>
        <p:spPr>
          <a:xfrm>
            <a:off x="1403648" y="1340768"/>
            <a:ext cx="7407275" cy="5112568"/>
          </a:xfrm>
        </p:spPr>
        <p:txBody>
          <a:bodyPr>
            <a:normAutofit/>
          </a:bodyPr>
          <a:lstStyle/>
          <a:p>
            <a:pPr fontAlgn="auto">
              <a:spcAft>
                <a:spcPts val="0"/>
              </a:spcAft>
              <a:buFont typeface="Wingdings 2"/>
              <a:buNone/>
              <a:defRPr/>
            </a:pPr>
            <a:r>
              <a:rPr lang="en-US" dirty="0"/>
              <a:t>-Approxiamtely17% of people will suffer from an anxiety disorder at some point in their lives-this number is rising</a:t>
            </a:r>
          </a:p>
          <a:p>
            <a:pPr fontAlgn="auto">
              <a:spcAft>
                <a:spcPts val="0"/>
              </a:spcAft>
              <a:buFont typeface="Wingdings 2"/>
              <a:buNone/>
              <a:defRPr/>
            </a:pPr>
            <a:r>
              <a:rPr lang="en-US" dirty="0"/>
              <a:t>-That a panic attack can feel as though one is having a heart attack, even though there is nothing wrong with their heart. (other than elevation in HR due to stress)</a:t>
            </a:r>
          </a:p>
          <a:p>
            <a:pPr fontAlgn="auto">
              <a:spcAft>
                <a:spcPts val="0"/>
              </a:spcAft>
              <a:buFont typeface="Wingdings 2"/>
              <a:buNone/>
              <a:defRPr/>
            </a:pPr>
            <a:r>
              <a:rPr lang="en-US" dirty="0"/>
              <a:t>-We are genetically predisposed to acquiring a fear of snakes, as opposed to cuddly animals?</a:t>
            </a:r>
          </a:p>
          <a:p>
            <a:pPr fontAlgn="auto">
              <a:spcAft>
                <a:spcPts val="0"/>
              </a:spcAft>
              <a:buFont typeface="Wingdings 2"/>
              <a:buNone/>
              <a:defRPr/>
            </a:pPr>
            <a:r>
              <a:rPr lang="en-US" dirty="0"/>
              <a:t>-Anxiety and Fear are normal responses,</a:t>
            </a:r>
          </a:p>
        </p:txBody>
      </p:sp>
      <p:pic>
        <p:nvPicPr>
          <p:cNvPr id="2050" name="Picture 2" descr="C:\Users\Meredith\AppData\Local\Microsoft\Windows\Temporary Internet Files\Content.IE5\3WTIVVEQ\MC90036607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5589240"/>
            <a:ext cx="1529432" cy="10981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113975"/>
            <a:ext cx="2646561" cy="1573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7020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Anxiety is a base disorder</a:t>
            </a:r>
            <a:endParaRPr lang="en-CA" dirty="0"/>
          </a:p>
        </p:txBody>
      </p:sp>
      <p:sp>
        <p:nvSpPr>
          <p:cNvPr id="3" name="Content Placeholder 2"/>
          <p:cNvSpPr>
            <a:spLocks noGrp="1"/>
          </p:cNvSpPr>
          <p:nvPr>
            <p:ph idx="1"/>
          </p:nvPr>
        </p:nvSpPr>
        <p:spPr/>
        <p:txBody>
          <a:bodyPr/>
          <a:lstStyle/>
          <a:p>
            <a:r>
              <a:rPr lang="en-CA" dirty="0">
                <a:hlinkClick r:id="rId2"/>
              </a:rPr>
              <a:t>https://www.youtube.com/watch?v=vnKZ4pdSU-s</a:t>
            </a:r>
            <a:endParaRPr lang="en-CA" dirty="0"/>
          </a:p>
          <a:p>
            <a:r>
              <a:rPr lang="en-CA" dirty="0">
                <a:hlinkClick r:id="rId3"/>
              </a:rPr>
              <a:t>http://psychcentral.com/news/2010/06/21/anxiety-panic-prevalent-among-tourette-syndrome-sufferers/14812.html</a:t>
            </a:r>
            <a:endParaRPr lang="en-CA" dirty="0"/>
          </a:p>
          <a:p>
            <a:r>
              <a:rPr lang="en-CA" dirty="0">
                <a:hlinkClick r:id="rId4"/>
              </a:rPr>
              <a:t>https://www.youtube.com/watch?v=HPmpIY7XJVE</a:t>
            </a:r>
            <a:endParaRPr lang="en-CA" dirty="0"/>
          </a:p>
        </p:txBody>
      </p:sp>
    </p:spTree>
    <p:extLst>
      <p:ext uri="{BB962C8B-B14F-4D97-AF65-F5344CB8AC3E}">
        <p14:creationId xmlns:p14="http://schemas.microsoft.com/office/powerpoint/2010/main" val="3762133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Anxiety isn’t always to recognize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7825" y="1447800"/>
            <a:ext cx="4067314" cy="5219720"/>
          </a:xfrm>
        </p:spPr>
      </p:pic>
      <p:pic>
        <p:nvPicPr>
          <p:cNvPr id="3" name="Picture 2"/>
          <p:cNvPicPr>
            <a:picLocks noChangeAspect="1"/>
          </p:cNvPicPr>
          <p:nvPr/>
        </p:nvPicPr>
        <p:blipFill>
          <a:blip r:embed="rId3"/>
          <a:stretch>
            <a:fillRect/>
          </a:stretch>
        </p:blipFill>
        <p:spPr>
          <a:xfrm>
            <a:off x="395536" y="3154366"/>
            <a:ext cx="2408783" cy="1806587"/>
          </a:xfrm>
          <a:prstGeom prst="rect">
            <a:avLst/>
          </a:prstGeom>
        </p:spPr>
      </p:pic>
    </p:spTree>
    <p:extLst>
      <p:ext uri="{BB962C8B-B14F-4D97-AF65-F5344CB8AC3E}">
        <p14:creationId xmlns:p14="http://schemas.microsoft.com/office/powerpoint/2010/main" val="40883719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755</TotalTime>
  <Words>1477</Words>
  <Application>Microsoft Macintosh PowerPoint</Application>
  <PresentationFormat>On-screen Show (4:3)</PresentationFormat>
  <Paragraphs>151</Paragraphs>
  <Slides>40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Gill Sans MT</vt:lpstr>
      <vt:lpstr>Verdana</vt:lpstr>
      <vt:lpstr>Wingdings 2</vt:lpstr>
      <vt:lpstr>Solstice</vt:lpstr>
      <vt:lpstr>First and foremost…</vt:lpstr>
      <vt:lpstr>Removing the stigma</vt:lpstr>
      <vt:lpstr>Anxiety Disorders</vt:lpstr>
      <vt:lpstr>PowerPoint Presentation</vt:lpstr>
      <vt:lpstr>Activity</vt:lpstr>
      <vt:lpstr>PowerPoint Presentation</vt:lpstr>
      <vt:lpstr>Anxiety Disorders</vt:lpstr>
      <vt:lpstr>Anxiety is a base disorder</vt:lpstr>
      <vt:lpstr>Anxiety isn’t always to recognize</vt:lpstr>
      <vt:lpstr>It isn’t always to shake it off</vt:lpstr>
      <vt:lpstr>Anxiety, Fear, and Panic</vt:lpstr>
      <vt:lpstr>Normal anxiety</vt:lpstr>
      <vt:lpstr>Types of Anxiety Disorders</vt:lpstr>
      <vt:lpstr>Anxiety, Fear, and Panic</vt:lpstr>
      <vt:lpstr>Psychological and Physiological</vt:lpstr>
      <vt:lpstr>From Normal to Disordered Anxiety and Fear</vt:lpstr>
      <vt:lpstr>Panic as An Anxiety Disorder</vt:lpstr>
      <vt:lpstr>Panic Attacks</vt:lpstr>
      <vt:lpstr>Diagnostic Features of Panic Attacks</vt:lpstr>
      <vt:lpstr>Phobias</vt:lpstr>
      <vt:lpstr>Specific Phobias</vt:lpstr>
      <vt:lpstr>Types of Phobias</vt:lpstr>
      <vt:lpstr>OCD</vt:lpstr>
      <vt:lpstr>Obsessive Compulsive Disorder</vt:lpstr>
      <vt:lpstr>OCD</vt:lpstr>
      <vt:lpstr>Trauma and Stressor-related disorders</vt:lpstr>
      <vt:lpstr>Post – Traumatic Stress disorder (PTSD)  </vt:lpstr>
      <vt:lpstr>Animals experience it too</vt:lpstr>
      <vt:lpstr>PowerPoint Presentation</vt:lpstr>
      <vt:lpstr>Biological Contributions to Anxiety and Panic</vt:lpstr>
      <vt:lpstr>Psychological Contributions</vt:lpstr>
      <vt:lpstr>Behaviourism </vt:lpstr>
      <vt:lpstr>Cognitive Perspectives</vt:lpstr>
      <vt:lpstr>Psychosocial Contributions</vt:lpstr>
      <vt:lpstr>Toward an Integrated Model</vt:lpstr>
      <vt:lpstr>Tying it all together</vt:lpstr>
      <vt:lpstr>Treatment</vt:lpstr>
      <vt:lpstr>Treatments cont’d</vt:lpstr>
      <vt:lpstr>Treatment</vt:lpstr>
      <vt:lpstr>Facts….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 Anxiety Disorders</dc:title>
  <dc:creator>Tara and Denton</dc:creator>
  <cp:lastModifiedBy>Meredith Lowe</cp:lastModifiedBy>
  <cp:revision>66</cp:revision>
  <dcterms:created xsi:type="dcterms:W3CDTF">2010-06-02T15:01:43Z</dcterms:created>
  <dcterms:modified xsi:type="dcterms:W3CDTF">2018-02-15T21:11:14Z</dcterms:modified>
</cp:coreProperties>
</file>